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drawings/drawing5.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drawings/drawing6.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399" r:id="rId2"/>
    <p:sldId id="307" r:id="rId3"/>
    <p:sldId id="458" r:id="rId4"/>
    <p:sldId id="467" r:id="rId5"/>
    <p:sldId id="469" r:id="rId6"/>
    <p:sldId id="406" r:id="rId7"/>
    <p:sldId id="437" r:id="rId8"/>
    <p:sldId id="435" r:id="rId9"/>
    <p:sldId id="401" r:id="rId10"/>
    <p:sldId id="461" r:id="rId11"/>
    <p:sldId id="462" r:id="rId12"/>
    <p:sldId id="473" r:id="rId13"/>
    <p:sldId id="471" r:id="rId14"/>
    <p:sldId id="474" r:id="rId15"/>
    <p:sldId id="470" r:id="rId16"/>
    <p:sldId id="457" r:id="rId17"/>
    <p:sldId id="443" r:id="rId18"/>
    <p:sldId id="451" r:id="rId19"/>
    <p:sldId id="447" r:id="rId20"/>
    <p:sldId id="445" r:id="rId21"/>
    <p:sldId id="448" r:id="rId22"/>
    <p:sldId id="449" r:id="rId23"/>
    <p:sldId id="452" r:id="rId24"/>
    <p:sldId id="442" r:id="rId25"/>
    <p:sldId id="475" r:id="rId26"/>
    <p:sldId id="440"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46D4C4-AE67-4275-A1F3-444D35FBE8BC}">
          <p14:sldIdLst>
            <p14:sldId id="399"/>
            <p14:sldId id="307"/>
            <p14:sldId id="458"/>
            <p14:sldId id="467"/>
            <p14:sldId id="469"/>
            <p14:sldId id="406"/>
            <p14:sldId id="437"/>
            <p14:sldId id="435"/>
            <p14:sldId id="401"/>
            <p14:sldId id="461"/>
            <p14:sldId id="462"/>
            <p14:sldId id="473"/>
            <p14:sldId id="471"/>
            <p14:sldId id="474"/>
            <p14:sldId id="470"/>
            <p14:sldId id="457"/>
            <p14:sldId id="443"/>
            <p14:sldId id="451"/>
            <p14:sldId id="447"/>
            <p14:sldId id="445"/>
            <p14:sldId id="448"/>
            <p14:sldId id="449"/>
          </p14:sldIdLst>
        </p14:section>
        <p14:section name="Untitled Section" id="{19341FB6-AE19-4369-9728-9B55774EDF36}">
          <p14:sldIdLst>
            <p14:sldId id="452"/>
            <p14:sldId id="442"/>
            <p14:sldId id="475"/>
            <p14:sldId id="44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D00"/>
    <a:srgbClr val="8D75AB"/>
    <a:srgbClr val="BC3F00"/>
    <a:srgbClr val="315683"/>
    <a:srgbClr val="C96009"/>
    <a:srgbClr val="FF935D"/>
    <a:srgbClr val="993300"/>
    <a:srgbClr val="9D88B6"/>
    <a:srgbClr val="CE7674"/>
    <a:srgbClr val="C0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4010" autoAdjust="0"/>
  </p:normalViewPr>
  <p:slideViewPr>
    <p:cSldViewPr>
      <p:cViewPr varScale="1">
        <p:scale>
          <a:sx n="51" d="100"/>
          <a:sy n="51" d="100"/>
        </p:scale>
        <p:origin x="72"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Chronic%20Absenteeism%202017-18%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Chronic%20Absenteeism%202017-18%20Graph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Description\Chronic%20Absenteeism%202017-18%20Graph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Study\ES%20Summary\ES%20Chronic%20Tables%20and%20Graphs%209-11-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file:///C:\JHarris\Truancy,%20REC,%20FRC,%20CIT\Chronic%20Absenteeism\Chronic%20Absenteeism%20Study\ES%20Summary\ES%20Chronic%20Tables%20and%20Graphs%209-11-18.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JHarris\Truancy,%20REC,%20FRC,%20CIT\Chronic%20Absenteeism\Chronic%20Absenteeism%20Study\ES%20Summary\ES%20Chronic%20Tables%20and%20Graphs%209-11-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6.xml"/><Relationship Id="rId4" Type="http://schemas.openxmlformats.org/officeDocument/2006/relationships/oleObject" Target="file:///C:\JHarris\Truancy,%20REC,%20FRC,%20CIT\Chronic%20Absenteeism\Chronic%20Absenteeism%20Study\ES%20Summary\ES%20Chronic%20Tables%20and%20Graphs%209-11-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74744320753009"/>
          <c:y val="0.17942922374429224"/>
          <c:w val="0.55257726943614804"/>
          <c:h val="0.64262107647502975"/>
        </c:manualLayout>
      </c:layout>
      <c:barChart>
        <c:barDir val="bar"/>
        <c:grouping val="clustered"/>
        <c:varyColors val="0"/>
        <c:ser>
          <c:idx val="2"/>
          <c:order val="2"/>
          <c:tx>
            <c:strRef>
              <c:f>'Attend Code Summary'!$D$80</c:f>
              <c:strCache>
                <c:ptCount val="1"/>
                <c:pt idx="0">
                  <c:v>Morning/Afternoon Absences (n=682355)</c:v>
                </c:pt>
              </c:strCache>
            </c:strRef>
          </c:tx>
          <c:spPr>
            <a:solidFill>
              <a:schemeClr val="accent2">
                <a:lumMod val="75000"/>
              </a:schemeClr>
            </a:solidFill>
            <a:ln>
              <a:noFill/>
            </a:ln>
            <a:effectLst/>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333-459E-9E1B-19C0C4C378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'Attend Code Summary'!$A$81:$A$91</c:f>
              <c:strCache>
                <c:ptCount val="8"/>
                <c:pt idx="0">
                  <c:v>Parent Note/Call After 3 Days (NCU)</c:v>
                </c:pt>
                <c:pt idx="1">
                  <c:v>Out of School Suspension (SUS)</c:v>
                </c:pt>
                <c:pt idx="2">
                  <c:v>WCHD Med Exclusion (HDE)</c:v>
                </c:pt>
                <c:pt idx="3">
                  <c:v>Domestic (DOM)</c:v>
                </c:pt>
                <c:pt idx="4">
                  <c:v>HCP Medical (EMD)</c:v>
                </c:pt>
                <c:pt idx="5">
                  <c:v>Unverified (AUK)</c:v>
                </c:pt>
                <c:pt idx="6">
                  <c:v>Circumstance (CIR)*</c:v>
                </c:pt>
                <c:pt idx="7">
                  <c:v>Medical (MED)</c:v>
                </c:pt>
              </c:strCache>
            </c:strRef>
          </c:cat>
          <c:val>
            <c:numRef>
              <c:f>'Attend Code Summary'!$D$81:$D$91</c:f>
              <c:numCache>
                <c:formatCode>0%</c:formatCode>
                <c:ptCount val="8"/>
                <c:pt idx="0">
                  <c:v>3.5905064079548034E-3</c:v>
                </c:pt>
                <c:pt idx="1">
                  <c:v>5.243604868433587E-3</c:v>
                </c:pt>
                <c:pt idx="2">
                  <c:v>7.0080823031999475E-3</c:v>
                </c:pt>
                <c:pt idx="3">
                  <c:v>2.0811747550761699E-2</c:v>
                </c:pt>
                <c:pt idx="4">
                  <c:v>4.6862703431498266E-2</c:v>
                </c:pt>
                <c:pt idx="5">
                  <c:v>0.18659641975218177</c:v>
                </c:pt>
                <c:pt idx="6">
                  <c:v>0.20663584204702831</c:v>
                </c:pt>
                <c:pt idx="7">
                  <c:v>0.52212411428068972</c:v>
                </c:pt>
              </c:numCache>
            </c:numRef>
          </c:val>
          <c:extLst>
            <c:ext xmlns:c16="http://schemas.microsoft.com/office/drawing/2014/chart" uri="{C3380CC4-5D6E-409C-BE32-E72D297353CC}">
              <c16:uniqueId val="{00000002-1333-459E-9E1B-19C0C4C378CB}"/>
            </c:ext>
          </c:extLst>
        </c:ser>
        <c:dLbls>
          <c:dLblPos val="outEnd"/>
          <c:showLegendKey val="0"/>
          <c:showVal val="1"/>
          <c:showCatName val="0"/>
          <c:showSerName val="0"/>
          <c:showPercent val="0"/>
          <c:showBubbleSize val="0"/>
        </c:dLbls>
        <c:gapWidth val="75"/>
        <c:axId val="449263032"/>
        <c:axId val="449261720"/>
        <c:extLst>
          <c:ext xmlns:c15="http://schemas.microsoft.com/office/drawing/2012/chart" uri="{02D57815-91ED-43cb-92C2-25804820EDAC}">
            <c15:filteredBarSeries>
              <c15:ser>
                <c:idx val="0"/>
                <c:order val="0"/>
                <c:tx>
                  <c:strRef>
                    <c:extLst>
                      <c:ext uri="{02D57815-91ED-43cb-92C2-25804820EDAC}">
                        <c15:formulaRef>
                          <c15:sqref>'Attend Code Summary'!$B$80</c15:sqref>
                        </c15:formulaRef>
                      </c:ext>
                    </c:extLst>
                    <c:strCache>
                      <c:ptCount val="1"/>
                      <c:pt idx="0">
                        <c:v>High (n=1499049)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'Attend Code Summary'!$A$81:$A$91</c15:sqref>
                        </c15:formulaRef>
                      </c:ext>
                    </c:extLst>
                    <c:strCache>
                      <c:ptCount val="8"/>
                      <c:pt idx="0">
                        <c:v>Parent Note/Call After 3 Days (NCU)</c:v>
                      </c:pt>
                      <c:pt idx="1">
                        <c:v>Out of School Suspension (SUS)</c:v>
                      </c:pt>
                      <c:pt idx="2">
                        <c:v>WCHD Med Exclusion (HDE)</c:v>
                      </c:pt>
                      <c:pt idx="3">
                        <c:v>Domestic (DOM)</c:v>
                      </c:pt>
                      <c:pt idx="4">
                        <c:v>HCP Medical (EMD)</c:v>
                      </c:pt>
                      <c:pt idx="5">
                        <c:v>Unverified (AUK)</c:v>
                      </c:pt>
                      <c:pt idx="6">
                        <c:v>Circumstance (CIR)*</c:v>
                      </c:pt>
                      <c:pt idx="7">
                        <c:v>Medical (MED)</c:v>
                      </c:pt>
                    </c:strCache>
                  </c:strRef>
                </c:cat>
                <c:val>
                  <c:numRef>
                    <c:extLst>
                      <c:ext uri="{02D57815-91ED-43cb-92C2-25804820EDAC}">
                        <c15:formulaRef>
                          <c15:sqref>'Attend Code Summary'!$B$81:$B$91</c15:sqref>
                        </c15:formulaRef>
                      </c:ext>
                    </c:extLst>
                    <c:numCache>
                      <c:formatCode>0%</c:formatCode>
                      <c:ptCount val="8"/>
                      <c:pt idx="0">
                        <c:v>2.8319287761774298E-2</c:v>
                      </c:pt>
                      <c:pt idx="1">
                        <c:v>2.334947023079299E-2</c:v>
                      </c:pt>
                      <c:pt idx="2">
                        <c:v>3.4408481644028982E-3</c:v>
                      </c:pt>
                      <c:pt idx="3">
                        <c:v>1.3934834685190411E-2</c:v>
                      </c:pt>
                      <c:pt idx="4">
                        <c:v>3.128516812992771E-2</c:v>
                      </c:pt>
                      <c:pt idx="5">
                        <c:v>0.30534759037229603</c:v>
                      </c:pt>
                      <c:pt idx="6">
                        <c:v>0.10849478569413008</c:v>
                      </c:pt>
                      <c:pt idx="7">
                        <c:v>0.42960503625965529</c:v>
                      </c:pt>
                    </c:numCache>
                  </c:numRef>
                </c:val>
                <c:extLst>
                  <c:ext xmlns:c16="http://schemas.microsoft.com/office/drawing/2014/chart" uri="{C3380CC4-5D6E-409C-BE32-E72D297353CC}">
                    <c16:uniqueId val="{00000000-1333-459E-9E1B-19C0C4C378C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'Attend Code Summary'!$C$80</c15:sqref>
                        </c15:formulaRef>
                      </c:ext>
                    </c:extLst>
                    <c:strCache>
                      <c:ptCount val="1"/>
                      <c:pt idx="0">
                        <c:v>Middle (n=965241)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95000"/>
                              <a:lumOff val="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'Attend Code Summary'!$A$81:$A$91</c15:sqref>
                        </c15:formulaRef>
                      </c:ext>
                    </c:extLst>
                    <c:strCache>
                      <c:ptCount val="8"/>
                      <c:pt idx="0">
                        <c:v>Parent Note/Call After 3 Days (NCU)</c:v>
                      </c:pt>
                      <c:pt idx="1">
                        <c:v>Out of School Suspension (SUS)</c:v>
                      </c:pt>
                      <c:pt idx="2">
                        <c:v>WCHD Med Exclusion (HDE)</c:v>
                      </c:pt>
                      <c:pt idx="3">
                        <c:v>Domestic (DOM)</c:v>
                      </c:pt>
                      <c:pt idx="4">
                        <c:v>HCP Medical (EMD)</c:v>
                      </c:pt>
                      <c:pt idx="5">
                        <c:v>Unverified (AUK)</c:v>
                      </c:pt>
                      <c:pt idx="6">
                        <c:v>Circumstance (CIR)*</c:v>
                      </c:pt>
                      <c:pt idx="7">
                        <c:v>Medical (MED)</c:v>
                      </c:pt>
                    </c:strCache>
                  </c:strRef>
                </c:cat>
                <c:val>
                  <c:numRef>
                    <c:extLst xmlns:c15="http://schemas.microsoft.com/office/drawing/2012/chart">
                      <c:ext xmlns:c15="http://schemas.microsoft.com/office/drawing/2012/chart" uri="{02D57815-91ED-43cb-92C2-25804820EDAC}">
                        <c15:formulaRef>
                          <c15:sqref>'Attend Code Summary'!$C$81:$C$91</c15:sqref>
                        </c15:formulaRef>
                      </c:ext>
                    </c:extLst>
                    <c:numCache>
                      <c:formatCode>0%</c:formatCode>
                      <c:ptCount val="8"/>
                      <c:pt idx="0">
                        <c:v>1.350543543011538E-2</c:v>
                      </c:pt>
                      <c:pt idx="1">
                        <c:v>3.6215825892186512E-2</c:v>
                      </c:pt>
                      <c:pt idx="2">
                        <c:v>2.5382262046473366E-3</c:v>
                      </c:pt>
                      <c:pt idx="3">
                        <c:v>3.4930136618730449E-2</c:v>
                      </c:pt>
                      <c:pt idx="4">
                        <c:v>4.5586542635466167E-2</c:v>
                      </c:pt>
                      <c:pt idx="5">
                        <c:v>0.17529818977851128</c:v>
                      </c:pt>
                      <c:pt idx="6">
                        <c:v>0.15143264739065165</c:v>
                      </c:pt>
                      <c:pt idx="7">
                        <c:v>0.52703521711158141</c:v>
                      </c:pt>
                    </c:numCache>
                  </c:numRef>
                </c:val>
                <c:extLst xmlns:c15="http://schemas.microsoft.com/office/drawing/2012/chart">
                  <c:ext xmlns:c16="http://schemas.microsoft.com/office/drawing/2014/chart" uri="{C3380CC4-5D6E-409C-BE32-E72D297353CC}">
                    <c16:uniqueId val="{00000001-1333-459E-9E1B-19C0C4C378C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'Attend Code Summary'!$E$80</c15:sqref>
                        </c15:formulaRef>
                      </c:ext>
                    </c:extLst>
                    <c:strCache>
                      <c:ptCount val="1"/>
                      <c:pt idx="0">
                        <c:v>Alternative (n=11708)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'Attend Code Summary'!$A$81:$A$91</c15:sqref>
                        </c15:formulaRef>
                      </c:ext>
                    </c:extLst>
                    <c:strCache>
                      <c:ptCount val="8"/>
                      <c:pt idx="0">
                        <c:v>Parent Note/Call After 3 Days (NCU)</c:v>
                      </c:pt>
                      <c:pt idx="1">
                        <c:v>Out of School Suspension (SUS)</c:v>
                      </c:pt>
                      <c:pt idx="2">
                        <c:v>WCHD Med Exclusion (HDE)</c:v>
                      </c:pt>
                      <c:pt idx="3">
                        <c:v>Domestic (DOM)</c:v>
                      </c:pt>
                      <c:pt idx="4">
                        <c:v>HCP Medical (EMD)</c:v>
                      </c:pt>
                      <c:pt idx="5">
                        <c:v>Unverified (AUK)</c:v>
                      </c:pt>
                      <c:pt idx="6">
                        <c:v>Circumstance (CIR)*</c:v>
                      </c:pt>
                      <c:pt idx="7">
                        <c:v>Medical (MED)</c:v>
                      </c:pt>
                    </c:strCache>
                  </c:strRef>
                </c:cat>
                <c:val>
                  <c:numRef>
                    <c:extLst xmlns:c15="http://schemas.microsoft.com/office/drawing/2012/chart">
                      <c:ext xmlns:c15="http://schemas.microsoft.com/office/drawing/2012/chart" uri="{02D57815-91ED-43cb-92C2-25804820EDAC}">
                        <c15:formulaRef>
                          <c15:sqref>'Attend Code Summary'!$E$81:$E$91</c15:sqref>
                        </c15:formulaRef>
                      </c:ext>
                    </c:extLst>
                    <c:numCache>
                      <c:formatCode>0%</c:formatCode>
                      <c:ptCount val="8"/>
                      <c:pt idx="0">
                        <c:v>0</c:v>
                      </c:pt>
                      <c:pt idx="1">
                        <c:v>3.8435257943286644E-2</c:v>
                      </c:pt>
                      <c:pt idx="2">
                        <c:v>5.2101127434233006E-3</c:v>
                      </c:pt>
                      <c:pt idx="3">
                        <c:v>3.2883498462589679E-2</c:v>
                      </c:pt>
                      <c:pt idx="4">
                        <c:v>3.8520669627605059E-2</c:v>
                      </c:pt>
                      <c:pt idx="5">
                        <c:v>0.41031773146566453</c:v>
                      </c:pt>
                      <c:pt idx="6">
                        <c:v>8.0286983259309871E-2</c:v>
                      </c:pt>
                      <c:pt idx="7">
                        <c:v>0.29817218995558592</c:v>
                      </c:pt>
                    </c:numCache>
                  </c:numRef>
                </c:val>
                <c:extLst xmlns:c15="http://schemas.microsoft.com/office/drawing/2012/chart">
                  <c:ext xmlns:c16="http://schemas.microsoft.com/office/drawing/2014/chart" uri="{C3380CC4-5D6E-409C-BE32-E72D297353CC}">
                    <c16:uniqueId val="{00000003-1333-459E-9E1B-19C0C4C378C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'Attend Code Summary'!$F$80</c15:sqref>
                        </c15:formulaRef>
                      </c:ext>
                    </c:extLst>
                    <c:strCache>
                      <c:ptCount val="1"/>
                      <c:pt idx="0">
                        <c:v>All Schools (n=3158353)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'Attend Code Summary'!$A$81:$A$91</c15:sqref>
                        </c15:formulaRef>
                      </c:ext>
                    </c:extLst>
                    <c:strCache>
                      <c:ptCount val="8"/>
                      <c:pt idx="0">
                        <c:v>Parent Note/Call After 3 Days (NCU)</c:v>
                      </c:pt>
                      <c:pt idx="1">
                        <c:v>Out of School Suspension (SUS)</c:v>
                      </c:pt>
                      <c:pt idx="2">
                        <c:v>WCHD Med Exclusion (HDE)</c:v>
                      </c:pt>
                      <c:pt idx="3">
                        <c:v>Domestic (DOM)</c:v>
                      </c:pt>
                      <c:pt idx="4">
                        <c:v>HCP Medical (EMD)</c:v>
                      </c:pt>
                      <c:pt idx="5">
                        <c:v>Unverified (AUK)</c:v>
                      </c:pt>
                      <c:pt idx="6">
                        <c:v>Circumstance (CIR)*</c:v>
                      </c:pt>
                      <c:pt idx="7">
                        <c:v>Medical (MED)</c:v>
                      </c:pt>
                    </c:strCache>
                  </c:strRef>
                </c:cat>
                <c:val>
                  <c:numRef>
                    <c:extLst xmlns:c15="http://schemas.microsoft.com/office/drawing/2012/chart">
                      <c:ext xmlns:c15="http://schemas.microsoft.com/office/drawing/2012/chart" uri="{02D57815-91ED-43cb-92C2-25804820EDAC}">
                        <c15:formulaRef>
                          <c15:sqref>'Attend Code Summary'!$F$81:$F$91</c15:sqref>
                        </c15:formulaRef>
                      </c:ext>
                    </c:extLst>
                    <c:numCache>
                      <c:formatCode>0%</c:formatCode>
                      <c:ptCount val="8"/>
                      <c:pt idx="0">
                        <c:v>1.8344371259324085E-2</c:v>
                      </c:pt>
                      <c:pt idx="1">
                        <c:v>2.3425817190162089E-2</c:v>
                      </c:pt>
                      <c:pt idx="2">
                        <c:v>3.9422445812738478E-3</c:v>
                      </c:pt>
                      <c:pt idx="3">
                        <c:v>2.1907304218369512E-2</c:v>
                      </c:pt>
                      <c:pt idx="4">
                        <c:v>3.9048200122025624E-2</c:v>
                      </c:pt>
                      <c:pt idx="5">
                        <c:v>0.24033570661670814</c:v>
                      </c:pt>
                      <c:pt idx="6">
                        <c:v>0.14271583955308353</c:v>
                      </c:pt>
                      <c:pt idx="7">
                        <c:v>0.47888250616698008</c:v>
                      </c:pt>
                    </c:numCache>
                  </c:numRef>
                </c:val>
                <c:extLst xmlns:c15="http://schemas.microsoft.com/office/drawing/2012/chart">
                  <c:ext xmlns:c16="http://schemas.microsoft.com/office/drawing/2014/chart" uri="{C3380CC4-5D6E-409C-BE32-E72D297353CC}">
                    <c16:uniqueId val="{00000004-1333-459E-9E1B-19C0C4C378CB}"/>
                  </c:ext>
                </c:extLst>
              </c15:ser>
            </c15:filteredBarSeries>
          </c:ext>
        </c:extLst>
      </c:barChart>
      <c:catAx>
        <c:axId val="449263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49261720"/>
        <c:crosses val="autoZero"/>
        <c:auto val="1"/>
        <c:lblAlgn val="ctr"/>
        <c:lblOffset val="100"/>
        <c:noMultiLvlLbl val="0"/>
      </c:catAx>
      <c:valAx>
        <c:axId val="449261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9263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6894138232721E-2"/>
          <c:y val="0.18121956109652959"/>
          <c:w val="0.88253105861767278"/>
          <c:h val="0.51277303878681835"/>
        </c:manualLayout>
      </c:layout>
      <c:barChart>
        <c:barDir val="col"/>
        <c:grouping val="stacked"/>
        <c:varyColors val="0"/>
        <c:ser>
          <c:idx val="0"/>
          <c:order val="0"/>
          <c:tx>
            <c:strRef>
              <c:f>'Chronic by Grade PPT'!$C$2:$C$3</c:f>
              <c:strCache>
                <c:ptCount val="2"/>
                <c:pt idx="0">
                  <c:v>   </c:v>
                </c:pt>
                <c:pt idx="1">
                  <c:v>Severe Chronic (20% or more days absent)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by Grade PPT'!$A$4:$A$17</c:f>
              <c:strCache>
                <c:ptCount val="13"/>
                <c:pt idx="0">
                  <c:v>Kindergarten</c:v>
                </c:pt>
                <c:pt idx="1">
                  <c:v>Grade 1</c:v>
                </c:pt>
                <c:pt idx="2">
                  <c:v>Grade 2</c:v>
                </c:pt>
                <c:pt idx="3">
                  <c:v>Grade 3</c:v>
                </c:pt>
                <c:pt idx="4">
                  <c:v>Grade 4</c:v>
                </c:pt>
                <c:pt idx="5">
                  <c:v>Grade 5</c:v>
                </c:pt>
                <c:pt idx="6">
                  <c:v>Grade 6</c:v>
                </c:pt>
                <c:pt idx="7">
                  <c:v>Grade 7</c:v>
                </c:pt>
                <c:pt idx="8">
                  <c:v>Grade 8</c:v>
                </c:pt>
                <c:pt idx="9">
                  <c:v>Grade 9</c:v>
                </c:pt>
                <c:pt idx="10">
                  <c:v>Grade 10</c:v>
                </c:pt>
                <c:pt idx="11">
                  <c:v>Grade 11</c:v>
                </c:pt>
                <c:pt idx="12">
                  <c:v>Grade 12</c:v>
                </c:pt>
              </c:strCache>
            </c:strRef>
          </c:cat>
          <c:val>
            <c:numRef>
              <c:f>'Chronic by Grade PPT'!$C$4:$C$17</c:f>
              <c:numCache>
                <c:formatCode>0%</c:formatCode>
                <c:ptCount val="13"/>
                <c:pt idx="0">
                  <c:v>2.9000000000000001E-2</c:v>
                </c:pt>
                <c:pt idx="1">
                  <c:v>1.7999999999999999E-2</c:v>
                </c:pt>
                <c:pt idx="2">
                  <c:v>1.4999999999999999E-2</c:v>
                </c:pt>
                <c:pt idx="3">
                  <c:v>1.7000000000000001E-2</c:v>
                </c:pt>
                <c:pt idx="4">
                  <c:v>1.7000000000000001E-2</c:v>
                </c:pt>
                <c:pt idx="5">
                  <c:v>2.1999999999999999E-2</c:v>
                </c:pt>
                <c:pt idx="6">
                  <c:v>2.7E-2</c:v>
                </c:pt>
                <c:pt idx="7">
                  <c:v>4.7E-2</c:v>
                </c:pt>
                <c:pt idx="8">
                  <c:v>6.6000000000000003E-2</c:v>
                </c:pt>
                <c:pt idx="9">
                  <c:v>6.3E-2</c:v>
                </c:pt>
                <c:pt idx="10">
                  <c:v>7.9000000000000001E-2</c:v>
                </c:pt>
                <c:pt idx="11">
                  <c:v>9.1999999999999998E-2</c:v>
                </c:pt>
                <c:pt idx="12">
                  <c:v>0.115</c:v>
                </c:pt>
              </c:numCache>
            </c:numRef>
          </c:val>
          <c:extLst>
            <c:ext xmlns:c16="http://schemas.microsoft.com/office/drawing/2014/chart" uri="{C3380CC4-5D6E-409C-BE32-E72D297353CC}">
              <c16:uniqueId val="{00000000-33C9-494B-B79B-31629A68048A}"/>
            </c:ext>
          </c:extLst>
        </c:ser>
        <c:ser>
          <c:idx val="1"/>
          <c:order val="1"/>
          <c:tx>
            <c:strRef>
              <c:f>'Chronic by Grade PPT'!$D$2:$D$3</c:f>
              <c:strCache>
                <c:ptCount val="2"/>
                <c:pt idx="0">
                  <c:v>   </c:v>
                </c:pt>
                <c:pt idx="1">
                  <c:v>Chronic (10-19% days absent)</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'Chronic by Grade PPT'!$A$4:$A$17</c:f>
              <c:strCache>
                <c:ptCount val="13"/>
                <c:pt idx="0">
                  <c:v>Kindergarten</c:v>
                </c:pt>
                <c:pt idx="1">
                  <c:v>Grade 1</c:v>
                </c:pt>
                <c:pt idx="2">
                  <c:v>Grade 2</c:v>
                </c:pt>
                <c:pt idx="3">
                  <c:v>Grade 3</c:v>
                </c:pt>
                <c:pt idx="4">
                  <c:v>Grade 4</c:v>
                </c:pt>
                <c:pt idx="5">
                  <c:v>Grade 5</c:v>
                </c:pt>
                <c:pt idx="6">
                  <c:v>Grade 6</c:v>
                </c:pt>
                <c:pt idx="7">
                  <c:v>Grade 7</c:v>
                </c:pt>
                <c:pt idx="8">
                  <c:v>Grade 8</c:v>
                </c:pt>
                <c:pt idx="9">
                  <c:v>Grade 9</c:v>
                </c:pt>
                <c:pt idx="10">
                  <c:v>Grade 10</c:v>
                </c:pt>
                <c:pt idx="11">
                  <c:v>Grade 11</c:v>
                </c:pt>
                <c:pt idx="12">
                  <c:v>Grade 12</c:v>
                </c:pt>
              </c:strCache>
            </c:strRef>
          </c:cat>
          <c:val>
            <c:numRef>
              <c:f>'Chronic by Grade PPT'!$D$4:$D$17</c:f>
              <c:numCache>
                <c:formatCode>0%</c:formatCode>
                <c:ptCount val="13"/>
                <c:pt idx="0">
                  <c:v>0.16700000000000001</c:v>
                </c:pt>
                <c:pt idx="1">
                  <c:v>0.129</c:v>
                </c:pt>
                <c:pt idx="2">
                  <c:v>0.121</c:v>
                </c:pt>
                <c:pt idx="3">
                  <c:v>0.111</c:v>
                </c:pt>
                <c:pt idx="4">
                  <c:v>0.123</c:v>
                </c:pt>
                <c:pt idx="5">
                  <c:v>0.126</c:v>
                </c:pt>
                <c:pt idx="6">
                  <c:v>0.13200000000000001</c:v>
                </c:pt>
                <c:pt idx="7">
                  <c:v>0.14499999999999999</c:v>
                </c:pt>
                <c:pt idx="8">
                  <c:v>0.151</c:v>
                </c:pt>
                <c:pt idx="9">
                  <c:v>0.125</c:v>
                </c:pt>
                <c:pt idx="10">
                  <c:v>0.14399999999999999</c:v>
                </c:pt>
                <c:pt idx="11">
                  <c:v>0.14899999999999999</c:v>
                </c:pt>
                <c:pt idx="12">
                  <c:v>0.20300000000000001</c:v>
                </c:pt>
              </c:numCache>
            </c:numRef>
          </c:val>
          <c:extLst>
            <c:ext xmlns:c16="http://schemas.microsoft.com/office/drawing/2014/chart" uri="{C3380CC4-5D6E-409C-BE32-E72D297353CC}">
              <c16:uniqueId val="{00000001-33C9-494B-B79B-31629A68048A}"/>
            </c:ext>
          </c:extLst>
        </c:ser>
        <c:dLbls>
          <c:showLegendKey val="0"/>
          <c:showVal val="1"/>
          <c:showCatName val="0"/>
          <c:showSerName val="0"/>
          <c:showPercent val="0"/>
          <c:showBubbleSize val="0"/>
        </c:dLbls>
        <c:gapWidth val="50"/>
        <c:overlap val="100"/>
        <c:axId val="491311576"/>
        <c:axId val="491315496"/>
      </c:barChart>
      <c:catAx>
        <c:axId val="49131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91315496"/>
        <c:crosses val="autoZero"/>
        <c:auto val="1"/>
        <c:lblAlgn val="ctr"/>
        <c:lblOffset val="100"/>
        <c:noMultiLvlLbl val="0"/>
      </c:catAx>
      <c:valAx>
        <c:axId val="491315496"/>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1311576"/>
        <c:crosses val="autoZero"/>
        <c:crossBetween val="between"/>
        <c:majorUnit val="5.000000000000001E-2"/>
      </c:valAx>
      <c:spPr>
        <a:noFill/>
        <a:ln>
          <a:noFill/>
        </a:ln>
        <a:effectLst/>
      </c:spPr>
    </c:plotArea>
    <c:legend>
      <c:legendPos val="r"/>
      <c:layout>
        <c:manualLayout>
          <c:xMode val="edge"/>
          <c:yMode val="edge"/>
          <c:x val="4.8909848225493546E-2"/>
          <c:y val="0.87317095363079611"/>
          <c:w val="0.92949149834531541"/>
          <c:h val="0.108561898512685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56186080188246E-2"/>
          <c:y val="0.31410383633552652"/>
          <c:w val="0.9061553081726853"/>
          <c:h val="0.49501276381548198"/>
        </c:manualLayout>
      </c:layout>
      <c:barChart>
        <c:barDir val="col"/>
        <c:grouping val="stacked"/>
        <c:varyColors val="0"/>
        <c:ser>
          <c:idx val="0"/>
          <c:order val="0"/>
          <c:tx>
            <c:strRef>
              <c:f>'RaceK-3 Only'!$C$4</c:f>
              <c:strCache>
                <c:ptCount val="1"/>
                <c:pt idx="0">
                  <c:v>Severe Chronic (20% or more days absent)</c:v>
                </c:pt>
              </c:strCache>
            </c:strRef>
          </c:tx>
          <c:spPr>
            <a:solidFill>
              <a:srgbClr val="3898B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'RaceK-3 Only'!$A$5:$A$11</c:f>
              <c:strCache>
                <c:ptCount val="7"/>
                <c:pt idx="0">
                  <c:v>Asian (n=749)</c:v>
                </c:pt>
                <c:pt idx="1">
                  <c:v>Black (n=507)</c:v>
                </c:pt>
                <c:pt idx="2">
                  <c:v>White (n=8867)</c:v>
                </c:pt>
                <c:pt idx="3">
                  <c:v>Hispanic (n=7959)</c:v>
                </c:pt>
                <c:pt idx="4">
                  <c:v>Native American (n=270)</c:v>
                </c:pt>
                <c:pt idx="5">
                  <c:v>Multi-Racial (n=1345)</c:v>
                </c:pt>
                <c:pt idx="6">
                  <c:v>Pacific Islander (n=298)</c:v>
                </c:pt>
              </c:strCache>
            </c:strRef>
          </c:cat>
          <c:val>
            <c:numRef>
              <c:f>'RaceK-3 Only'!$C$5:$C$11</c:f>
              <c:numCache>
                <c:formatCode>0%</c:formatCode>
                <c:ptCount val="7"/>
                <c:pt idx="0">
                  <c:v>8.9999999999999993E-3</c:v>
                </c:pt>
                <c:pt idx="1">
                  <c:v>5.8999999999999997E-2</c:v>
                </c:pt>
                <c:pt idx="2">
                  <c:v>1.6E-2</c:v>
                </c:pt>
                <c:pt idx="3">
                  <c:v>0.02</c:v>
                </c:pt>
                <c:pt idx="4">
                  <c:v>3.6999999999999998E-2</c:v>
                </c:pt>
                <c:pt idx="5">
                  <c:v>2.5999999999999999E-2</c:v>
                </c:pt>
                <c:pt idx="6">
                  <c:v>3.4000000000000002E-2</c:v>
                </c:pt>
              </c:numCache>
            </c:numRef>
          </c:val>
          <c:extLst>
            <c:ext xmlns:c16="http://schemas.microsoft.com/office/drawing/2014/chart" uri="{C3380CC4-5D6E-409C-BE32-E72D297353CC}">
              <c16:uniqueId val="{00000000-CF86-44BC-9DEC-41A7C8E46599}"/>
            </c:ext>
          </c:extLst>
        </c:ser>
        <c:ser>
          <c:idx val="1"/>
          <c:order val="1"/>
          <c:tx>
            <c:strRef>
              <c:f>'RaceK-3 Only'!$D$4</c:f>
              <c:strCache>
                <c:ptCount val="1"/>
                <c:pt idx="0">
                  <c:v>Chronic (10-19% days absent)</c:v>
                </c:pt>
              </c:strCache>
            </c:strRef>
          </c:tx>
          <c:spPr>
            <a:solidFill>
              <a:srgbClr val="C8E5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'RaceK-3 Only'!$A$5:$A$11</c:f>
              <c:strCache>
                <c:ptCount val="7"/>
                <c:pt idx="0">
                  <c:v>Asian (n=749)</c:v>
                </c:pt>
                <c:pt idx="1">
                  <c:v>Black (n=507)</c:v>
                </c:pt>
                <c:pt idx="2">
                  <c:v>White (n=8867)</c:v>
                </c:pt>
                <c:pt idx="3">
                  <c:v>Hispanic (n=7959)</c:v>
                </c:pt>
                <c:pt idx="4">
                  <c:v>Native American (n=270)</c:v>
                </c:pt>
                <c:pt idx="5">
                  <c:v>Multi-Racial (n=1345)</c:v>
                </c:pt>
                <c:pt idx="6">
                  <c:v>Pacific Islander (n=298)</c:v>
                </c:pt>
              </c:strCache>
            </c:strRef>
          </c:cat>
          <c:val>
            <c:numRef>
              <c:f>'RaceK-3 Only'!$D$5:$D$11</c:f>
              <c:numCache>
                <c:formatCode>0%</c:formatCode>
                <c:ptCount val="7"/>
                <c:pt idx="0">
                  <c:v>7.4999999999999997E-2</c:v>
                </c:pt>
                <c:pt idx="1">
                  <c:v>0.17799999999999999</c:v>
                </c:pt>
                <c:pt idx="2">
                  <c:v>0.114</c:v>
                </c:pt>
                <c:pt idx="3">
                  <c:v>0.14399999999999999</c:v>
                </c:pt>
                <c:pt idx="4">
                  <c:v>0.21099999999999999</c:v>
                </c:pt>
                <c:pt idx="5">
                  <c:v>0.15</c:v>
                </c:pt>
                <c:pt idx="6">
                  <c:v>0.25800000000000001</c:v>
                </c:pt>
              </c:numCache>
            </c:numRef>
          </c:val>
          <c:extLst>
            <c:ext xmlns:c16="http://schemas.microsoft.com/office/drawing/2014/chart" uri="{C3380CC4-5D6E-409C-BE32-E72D297353CC}">
              <c16:uniqueId val="{00000001-CF86-44BC-9DEC-41A7C8E46599}"/>
            </c:ext>
          </c:extLst>
        </c:ser>
        <c:dLbls>
          <c:dLblPos val="ctr"/>
          <c:showLegendKey val="0"/>
          <c:showVal val="1"/>
          <c:showCatName val="0"/>
          <c:showSerName val="0"/>
          <c:showPercent val="0"/>
          <c:showBubbleSize val="0"/>
        </c:dLbls>
        <c:gapWidth val="150"/>
        <c:overlap val="100"/>
        <c:axId val="491315888"/>
        <c:axId val="491313536"/>
        <c:extLst/>
      </c:barChart>
      <c:catAx>
        <c:axId val="49131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91313536"/>
        <c:crosses val="autoZero"/>
        <c:auto val="1"/>
        <c:lblAlgn val="ctr"/>
        <c:lblOffset val="100"/>
        <c:noMultiLvlLbl val="0"/>
      </c:catAx>
      <c:valAx>
        <c:axId val="491313536"/>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9131588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accent6">
          <a:lumMod val="50000"/>
          <a:alpha val="97000"/>
        </a:schemeClr>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485388164512"/>
          <c:y val="0.16221432389597967"/>
          <c:w val="0.86969202646510302"/>
          <c:h val="0.53116430446194229"/>
        </c:manualLayout>
      </c:layout>
      <c:barChart>
        <c:barDir val="col"/>
        <c:grouping val="stacked"/>
        <c:varyColors val="0"/>
        <c:ser>
          <c:idx val="0"/>
          <c:order val="0"/>
          <c:tx>
            <c:strRef>
              <c:f>'Sub Groups PPT K-3 Only'!$B$21</c:f>
              <c:strCache>
                <c:ptCount val="1"/>
                <c:pt idx="0">
                  <c:v>Severe Chronic (20% or more days absent)</c:v>
                </c:pt>
              </c:strCache>
            </c:strRef>
          </c:tx>
          <c:spPr>
            <a:solidFill>
              <a:srgbClr val="BBD1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'Sub Groups PPT K-3 Only'!$A$22:$A$38</c:f>
              <c:strCache>
                <c:ptCount val="6"/>
                <c:pt idx="0">
                  <c:v>Gifted (n=386)</c:v>
                </c:pt>
                <c:pt idx="1">
                  <c:v>English Learner (n=4348)</c:v>
                </c:pt>
                <c:pt idx="2">
                  <c:v>Low Income (n=10001)</c:v>
                </c:pt>
                <c:pt idx="3">
                  <c:v>Special Education (n=2867)</c:v>
                </c:pt>
                <c:pt idx="4">
                  <c:v>Homeless (n=858)</c:v>
                </c:pt>
                <c:pt idx="5">
                  <c:v>Foster Care (n=290)</c:v>
                </c:pt>
              </c:strCache>
            </c:strRef>
          </c:cat>
          <c:val>
            <c:numRef>
              <c:f>'Sub Groups PPT K-3 Only'!$B$22:$B$38</c:f>
              <c:numCache>
                <c:formatCode>0%</c:formatCode>
                <c:ptCount val="6"/>
                <c:pt idx="0">
                  <c:v>5.0000000000000001E-3</c:v>
                </c:pt>
                <c:pt idx="1">
                  <c:v>1.4E-2</c:v>
                </c:pt>
                <c:pt idx="2">
                  <c:v>2.7E-2</c:v>
                </c:pt>
                <c:pt idx="3">
                  <c:v>3.9E-2</c:v>
                </c:pt>
                <c:pt idx="4">
                  <c:v>8.4000000000000005E-2</c:v>
                </c:pt>
                <c:pt idx="5">
                  <c:v>9.2999999999999999E-2</c:v>
                </c:pt>
              </c:numCache>
            </c:numRef>
          </c:val>
          <c:extLst>
            <c:ext xmlns:c16="http://schemas.microsoft.com/office/drawing/2014/chart" uri="{C3380CC4-5D6E-409C-BE32-E72D297353CC}">
              <c16:uniqueId val="{00000000-0032-4751-96AB-C8824E80E51E}"/>
            </c:ext>
          </c:extLst>
        </c:ser>
        <c:ser>
          <c:idx val="1"/>
          <c:order val="1"/>
          <c:tx>
            <c:strRef>
              <c:f>'Sub Groups PPT K-3 Only'!$C$21</c:f>
              <c:strCache>
                <c:ptCount val="1"/>
                <c:pt idx="0">
                  <c:v>Chronic (10-19% days absent)</c:v>
                </c:pt>
              </c:strCache>
            </c:strRef>
          </c:tx>
          <c:spPr>
            <a:solidFill>
              <a:schemeClr val="accent3">
                <a:lumMod val="40000"/>
                <a:lumOff val="60000"/>
              </a:schemeClr>
            </a:solidFill>
            <a:ln>
              <a:noFill/>
            </a:ln>
            <a:effectLst/>
          </c:spPr>
          <c:invertIfNegative val="0"/>
          <c:dLbls>
            <c:dLbl>
              <c:idx val="0"/>
              <c:layout>
                <c:manualLayout>
                  <c:x val="-1.4492755277046268E-3"/>
                  <c:y val="-8.888888888888970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032-4751-96AB-C8824E80E51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'Sub Groups PPT K-3 Only'!$A$22:$A$38</c:f>
              <c:strCache>
                <c:ptCount val="6"/>
                <c:pt idx="0">
                  <c:v>Gifted (n=386)</c:v>
                </c:pt>
                <c:pt idx="1">
                  <c:v>English Learner (n=4348)</c:v>
                </c:pt>
                <c:pt idx="2">
                  <c:v>Low Income (n=10001)</c:v>
                </c:pt>
                <c:pt idx="3">
                  <c:v>Special Education (n=2867)</c:v>
                </c:pt>
                <c:pt idx="4">
                  <c:v>Homeless (n=858)</c:v>
                </c:pt>
                <c:pt idx="5">
                  <c:v>Foster Care (n=290)</c:v>
                </c:pt>
              </c:strCache>
            </c:strRef>
          </c:cat>
          <c:val>
            <c:numRef>
              <c:f>'Sub Groups PPT K-3 Only'!$C$22:$C$38</c:f>
              <c:numCache>
                <c:formatCode>0%</c:formatCode>
                <c:ptCount val="6"/>
                <c:pt idx="0">
                  <c:v>5.3999999999999999E-2</c:v>
                </c:pt>
                <c:pt idx="1">
                  <c:v>0.13300000000000001</c:v>
                </c:pt>
                <c:pt idx="2">
                  <c:v>0.16300000000000001</c:v>
                </c:pt>
                <c:pt idx="3">
                  <c:v>0.16600000000000001</c:v>
                </c:pt>
                <c:pt idx="4">
                  <c:v>0.245</c:v>
                </c:pt>
                <c:pt idx="5">
                  <c:v>0.19400000000000001</c:v>
                </c:pt>
              </c:numCache>
            </c:numRef>
          </c:val>
          <c:extLst>
            <c:ext xmlns:c16="http://schemas.microsoft.com/office/drawing/2014/chart" uri="{C3380CC4-5D6E-409C-BE32-E72D297353CC}">
              <c16:uniqueId val="{00000001-0032-4751-96AB-C8824E80E51E}"/>
            </c:ext>
          </c:extLst>
        </c:ser>
        <c:dLbls>
          <c:dLblPos val="ctr"/>
          <c:showLegendKey val="0"/>
          <c:showVal val="1"/>
          <c:showCatName val="0"/>
          <c:showSerName val="0"/>
          <c:showPercent val="0"/>
          <c:showBubbleSize val="0"/>
        </c:dLbls>
        <c:gapWidth val="183"/>
        <c:overlap val="100"/>
        <c:axId val="638985784"/>
        <c:axId val="638995584"/>
      </c:barChart>
      <c:catAx>
        <c:axId val="638985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95000"/>
                    <a:lumOff val="5000"/>
                  </a:schemeClr>
                </a:solidFill>
                <a:latin typeface="+mn-lt"/>
                <a:ea typeface="+mn-ea"/>
                <a:cs typeface="+mn-cs"/>
              </a:defRPr>
            </a:pPr>
            <a:endParaRPr lang="en-US"/>
          </a:p>
        </c:txPr>
        <c:crossAx val="638995584"/>
        <c:crosses val="autoZero"/>
        <c:auto val="1"/>
        <c:lblAlgn val="ctr"/>
        <c:lblOffset val="100"/>
        <c:noMultiLvlLbl val="0"/>
      </c:catAx>
      <c:valAx>
        <c:axId val="638995584"/>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8985784"/>
        <c:crosses val="autoZero"/>
        <c:crossBetween val="between"/>
        <c:majorUnit val="5.000000000000001E-2"/>
      </c:valAx>
      <c:spPr>
        <a:noFill/>
        <a:ln>
          <a:solidFill>
            <a:srgbClr val="F5750B">
              <a:alpha val="89000"/>
            </a:srgbClr>
          </a:solidFill>
        </a:ln>
        <a:effectLst/>
      </c:spPr>
    </c:plotArea>
    <c:legend>
      <c:legendPos val="b"/>
      <c:layout>
        <c:manualLayout>
          <c:xMode val="edge"/>
          <c:yMode val="edge"/>
          <c:x val="7.7536240732196823E-2"/>
          <c:y val="0.89422712160979878"/>
          <c:w val="0.89999998858838171"/>
          <c:h val="6.336802933879839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2544504982496E-2"/>
          <c:y val="0.24208333333333334"/>
          <c:w val="0.88337711347224668"/>
          <c:h val="0.49014617964421114"/>
        </c:manualLayout>
      </c:layout>
      <c:barChart>
        <c:barDir val="col"/>
        <c:grouping val="clustered"/>
        <c:varyColors val="0"/>
        <c:ser>
          <c:idx val="1"/>
          <c:order val="1"/>
          <c:tx>
            <c:strRef>
              <c:f>'ELA PPT Years Chronic'!$C$24</c:f>
              <c:strCache>
                <c:ptCount val="1"/>
                <c:pt idx="0">
                  <c:v>ELA: At or Above Standard</c:v>
                </c:pt>
              </c:strCache>
            </c:strRef>
          </c:tx>
          <c:spPr>
            <a:solidFill>
              <a:schemeClr val="accent2"/>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2-C4C7-4F9A-A7C3-2C7C12FE7ACA}"/>
              </c:ext>
            </c:extLst>
          </c:dPt>
          <c:dPt>
            <c:idx val="1"/>
            <c:invertIfNegative val="0"/>
            <c:bubble3D val="0"/>
            <c:spPr>
              <a:solidFill>
                <a:schemeClr val="accent4">
                  <a:lumMod val="75000"/>
                </a:schemeClr>
              </a:solidFill>
              <a:ln>
                <a:noFill/>
              </a:ln>
              <a:effectLst/>
            </c:spPr>
            <c:extLst>
              <c:ext xmlns:c16="http://schemas.microsoft.com/office/drawing/2014/chart" uri="{C3380CC4-5D6E-409C-BE32-E72D297353CC}">
                <c16:uniqueId val="{00000003-C4C7-4F9A-A7C3-2C7C12FE7ACA}"/>
              </c:ext>
            </c:extLst>
          </c:dPt>
          <c:dPt>
            <c:idx val="2"/>
            <c:invertIfNegative val="0"/>
            <c:bubble3D val="0"/>
            <c:spPr>
              <a:solidFill>
                <a:srgbClr val="9D88B6"/>
              </a:solidFill>
              <a:ln>
                <a:noFill/>
              </a:ln>
              <a:effectLst/>
            </c:spPr>
            <c:extLst>
              <c:ext xmlns:c16="http://schemas.microsoft.com/office/drawing/2014/chart" uri="{C3380CC4-5D6E-409C-BE32-E72D297353CC}">
                <c16:uniqueId val="{00000004-C4C7-4F9A-A7C3-2C7C12FE7ACA}"/>
              </c:ext>
            </c:extLst>
          </c:dPt>
          <c:dPt>
            <c:idx val="3"/>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C4C7-4F9A-A7C3-2C7C12FE7AC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'ELA PPT Years Chronic'!$A$25:$A$28</c:f>
              <c:strCache>
                <c:ptCount val="4"/>
                <c:pt idx="0">
                  <c:v>Not Chronically Absent</c:v>
                </c:pt>
                <c:pt idx="1">
                  <c:v>1 Year</c:v>
                </c:pt>
                <c:pt idx="2">
                  <c:v>2 Years</c:v>
                </c:pt>
                <c:pt idx="3">
                  <c:v>3 Years</c:v>
                </c:pt>
              </c:strCache>
            </c:strRef>
          </c:cat>
          <c:val>
            <c:numRef>
              <c:f>'ELA PPT Years Chronic'!$C$25:$C$28</c:f>
              <c:numCache>
                <c:formatCode>0%</c:formatCode>
                <c:ptCount val="4"/>
                <c:pt idx="0">
                  <c:v>0.44400000000000001</c:v>
                </c:pt>
                <c:pt idx="1">
                  <c:v>0.35</c:v>
                </c:pt>
                <c:pt idx="2">
                  <c:v>0.28599999999999998</c:v>
                </c:pt>
                <c:pt idx="3">
                  <c:v>0.309</c:v>
                </c:pt>
              </c:numCache>
            </c:numRef>
          </c:val>
          <c:extLst>
            <c:ext xmlns:c16="http://schemas.microsoft.com/office/drawing/2014/chart" uri="{C3380CC4-5D6E-409C-BE32-E72D297353CC}">
              <c16:uniqueId val="{00000000-C4C7-4F9A-A7C3-2C7C12FE7ACA}"/>
            </c:ext>
          </c:extLst>
        </c:ser>
        <c:dLbls>
          <c:dLblPos val="outEnd"/>
          <c:showLegendKey val="0"/>
          <c:showVal val="1"/>
          <c:showCatName val="0"/>
          <c:showSerName val="0"/>
          <c:showPercent val="0"/>
          <c:showBubbleSize val="0"/>
        </c:dLbls>
        <c:gapWidth val="219"/>
        <c:overlap val="-27"/>
        <c:axId val="509815792"/>
        <c:axId val="509817760"/>
        <c:extLst>
          <c:ext xmlns:c15="http://schemas.microsoft.com/office/drawing/2012/chart" uri="{02D57815-91ED-43cb-92C2-25804820EDAC}">
            <c15:filteredBarSeries>
              <c15:ser>
                <c:idx val="0"/>
                <c:order val="0"/>
                <c:tx>
                  <c:strRef>
                    <c:extLst>
                      <c:ext uri="{02D57815-91ED-43cb-92C2-25804820EDAC}">
                        <c15:formulaRef>
                          <c15:sqref>'ELA PPT Years Chronic'!$B$24</c15:sqref>
                        </c15:formulaRef>
                      </c:ext>
                    </c:extLst>
                    <c:strCache>
                      <c:ptCount val="1"/>
                      <c:pt idx="0">
                        <c:v>Mathematics (n=4040)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'ELA PPT Years Chronic'!$A$25:$A$28</c15:sqref>
                        </c15:formulaRef>
                      </c:ext>
                    </c:extLst>
                    <c:strCache>
                      <c:ptCount val="4"/>
                      <c:pt idx="0">
                        <c:v>Not Chronically Absent</c:v>
                      </c:pt>
                      <c:pt idx="1">
                        <c:v>1 Year</c:v>
                      </c:pt>
                      <c:pt idx="2">
                        <c:v>2 Years</c:v>
                      </c:pt>
                      <c:pt idx="3">
                        <c:v>3 Years</c:v>
                      </c:pt>
                    </c:strCache>
                  </c:strRef>
                </c:cat>
                <c:val>
                  <c:numRef>
                    <c:extLst>
                      <c:ext uri="{02D57815-91ED-43cb-92C2-25804820EDAC}">
                        <c15:formulaRef>
                          <c15:sqref>'ELA PPT Years Chronic'!$B$25:$B$28</c15:sqref>
                        </c15:formulaRef>
                      </c:ext>
                    </c:extLst>
                    <c:numCache>
                      <c:formatCode>0%</c:formatCode>
                      <c:ptCount val="4"/>
                      <c:pt idx="0">
                        <c:v>0.52400000000000002</c:v>
                      </c:pt>
                      <c:pt idx="1">
                        <c:v>0.38200000000000001</c:v>
                      </c:pt>
                      <c:pt idx="2">
                        <c:v>0.309</c:v>
                      </c:pt>
                      <c:pt idx="3">
                        <c:v>0.28499999999999998</c:v>
                      </c:pt>
                    </c:numCache>
                  </c:numRef>
                </c:val>
                <c:extLst>
                  <c:ext xmlns:c16="http://schemas.microsoft.com/office/drawing/2014/chart" uri="{C3380CC4-5D6E-409C-BE32-E72D297353CC}">
                    <c16:uniqueId val="{00000001-C4C7-4F9A-A7C3-2C7C12FE7ACA}"/>
                  </c:ext>
                </c:extLst>
              </c15:ser>
            </c15:filteredBarSeries>
          </c:ext>
        </c:extLst>
      </c:barChart>
      <c:catAx>
        <c:axId val="509815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a:effectLst/>
                  </a:rPr>
                  <a:t>Sample sizes are as follows: 0 Years = 3163; 1 year = 531; 2 years = 223; and 3 years = 123.</a:t>
                </a:r>
                <a:endParaRPr lang="en-US" sz="1400" dirty="0">
                  <a:effectLst/>
                </a:endParaRPr>
              </a:p>
            </c:rich>
          </c:tx>
          <c:layout>
            <c:manualLayout>
              <c:xMode val="edge"/>
              <c:yMode val="edge"/>
              <c:x val="6.817277966139218E-2"/>
              <c:y val="0.9436928774314169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09817760"/>
        <c:crosses val="autoZero"/>
        <c:auto val="1"/>
        <c:lblAlgn val="ctr"/>
        <c:lblOffset val="100"/>
        <c:noMultiLvlLbl val="0"/>
      </c:catAx>
      <c:valAx>
        <c:axId val="50981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9815792"/>
        <c:crosses val="autoZero"/>
        <c:crossBetween val="between"/>
        <c:majorUnit val="0.1"/>
      </c:valAx>
      <c:spPr>
        <a:noFill/>
        <a:ln>
          <a:noFill/>
        </a:ln>
        <a:effectLst/>
      </c:spPr>
    </c:plotArea>
    <c:legend>
      <c:legendPos val="b"/>
      <c:layout>
        <c:manualLayout>
          <c:xMode val="edge"/>
          <c:yMode val="edge"/>
          <c:x val="0.14640090681283885"/>
          <c:y val="0.86357260993060803"/>
          <c:w val="0.71299528848514071"/>
          <c:h val="6.336802933879839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301444691208471"/>
          <c:y val="0.19068097652177041"/>
          <c:w val="0.63178758103954957"/>
          <c:h val="0.73712760220040985"/>
        </c:manualLayout>
      </c:layout>
      <c:barChart>
        <c:barDir val="bar"/>
        <c:grouping val="clustered"/>
        <c:varyColors val="0"/>
        <c:ser>
          <c:idx val="0"/>
          <c:order val="0"/>
          <c:tx>
            <c:strRef>
              <c:f>'ELA by all groups!'!$C$1</c:f>
              <c:strCache>
                <c:ptCount val="1"/>
                <c:pt idx="0">
                  <c:v>AL 3 and 4</c:v>
                </c:pt>
              </c:strCache>
            </c:strRef>
          </c:tx>
          <c:spPr>
            <a:solidFill>
              <a:srgbClr val="8D75AB"/>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ln>
                      <a:noFill/>
                    </a:ln>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'ELA by all groups!'!$A$2:$A$47</c:f>
              <c:strCache>
                <c:ptCount val="12"/>
                <c:pt idx="0">
                  <c:v>Asian (n=24)</c:v>
                </c:pt>
                <c:pt idx="1">
                  <c:v>Black (n=33)</c:v>
                </c:pt>
                <c:pt idx="2">
                  <c:v>White (n=297)</c:v>
                </c:pt>
                <c:pt idx="3">
                  <c:v>Hispanic (n=416)</c:v>
                </c:pt>
                <c:pt idx="4">
                  <c:v>American Indian (n=28)</c:v>
                </c:pt>
                <c:pt idx="5">
                  <c:v>Multi-Racial (n=62)</c:v>
                </c:pt>
                <c:pt idx="6">
                  <c:v>Pacific Islander (n=18)</c:v>
                </c:pt>
                <c:pt idx="8">
                  <c:v>Homeless (n=207)</c:v>
                </c:pt>
                <c:pt idx="9">
                  <c:v>Free/Reduced Lunch (n=726)</c:v>
                </c:pt>
                <c:pt idx="10">
                  <c:v>Disability (n=221)</c:v>
                </c:pt>
                <c:pt idx="11">
                  <c:v>English Learners (n=220)</c:v>
                </c:pt>
              </c:strCache>
            </c:strRef>
          </c:cat>
          <c:val>
            <c:numRef>
              <c:f>'ELA by all groups!'!$C$2:$C$47</c:f>
              <c:numCache>
                <c:formatCode>0%</c:formatCode>
                <c:ptCount val="12"/>
                <c:pt idx="0">
                  <c:v>0.54200000000000004</c:v>
                </c:pt>
                <c:pt idx="1">
                  <c:v>0.30299999999999999</c:v>
                </c:pt>
                <c:pt idx="2">
                  <c:v>0.48499999999999999</c:v>
                </c:pt>
                <c:pt idx="3">
                  <c:v>0.221</c:v>
                </c:pt>
                <c:pt idx="4">
                  <c:v>0.25</c:v>
                </c:pt>
                <c:pt idx="5">
                  <c:v>0.28999999999999998</c:v>
                </c:pt>
                <c:pt idx="6">
                  <c:v>0.222</c:v>
                </c:pt>
                <c:pt idx="8">
                  <c:v>0.19800000000000001</c:v>
                </c:pt>
                <c:pt idx="9">
                  <c:v>0.26400000000000001</c:v>
                </c:pt>
                <c:pt idx="10">
                  <c:v>0.16300000000000001</c:v>
                </c:pt>
                <c:pt idx="11">
                  <c:v>9.5000000000000001E-2</c:v>
                </c:pt>
              </c:numCache>
            </c:numRef>
          </c:val>
          <c:extLst>
            <c:ext xmlns:c16="http://schemas.microsoft.com/office/drawing/2014/chart" uri="{C3380CC4-5D6E-409C-BE32-E72D297353CC}">
              <c16:uniqueId val="{00000000-4A1B-49C9-A42E-6E978994504D}"/>
            </c:ext>
          </c:extLst>
        </c:ser>
        <c:dLbls>
          <c:showLegendKey val="0"/>
          <c:showVal val="0"/>
          <c:showCatName val="0"/>
          <c:showSerName val="0"/>
          <c:showPercent val="0"/>
          <c:showBubbleSize val="0"/>
        </c:dLbls>
        <c:gapWidth val="50"/>
        <c:axId val="88090048"/>
        <c:axId val="88090440"/>
      </c:barChart>
      <c:catAx>
        <c:axId val="8809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ln>
                  <a:noFill/>
                </a:ln>
                <a:solidFill>
                  <a:schemeClr val="tx1">
                    <a:lumMod val="95000"/>
                    <a:lumOff val="5000"/>
                  </a:schemeClr>
                </a:solidFill>
                <a:latin typeface="+mn-lt"/>
                <a:ea typeface="+mn-ea"/>
                <a:cs typeface="+mn-cs"/>
              </a:defRPr>
            </a:pPr>
            <a:endParaRPr lang="en-US"/>
          </a:p>
        </c:txPr>
        <c:crossAx val="88090440"/>
        <c:crosses val="autoZero"/>
        <c:auto val="1"/>
        <c:lblAlgn val="ctr"/>
        <c:lblOffset val="100"/>
        <c:noMultiLvlLbl val="0"/>
      </c:catAx>
      <c:valAx>
        <c:axId val="880904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ln>
                  <a:noFill/>
                </a:ln>
                <a:solidFill>
                  <a:schemeClr val="tx1">
                    <a:lumMod val="65000"/>
                    <a:lumOff val="35000"/>
                  </a:schemeClr>
                </a:solidFill>
                <a:latin typeface="+mn-lt"/>
                <a:ea typeface="+mn-ea"/>
                <a:cs typeface="+mn-cs"/>
              </a:defRPr>
            </a:pPr>
            <a:endParaRPr lang="en-US"/>
          </a:p>
        </c:txPr>
        <c:crossAx val="8809004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n>
            <a:noFill/>
          </a:ln>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2544504982496E-2"/>
          <c:y val="0.21925232804803513"/>
          <c:w val="0.88337711347224668"/>
          <c:h val="0.51297720490418153"/>
        </c:manualLayout>
      </c:layout>
      <c:barChart>
        <c:barDir val="col"/>
        <c:grouping val="clustered"/>
        <c:varyColors val="0"/>
        <c:ser>
          <c:idx val="0"/>
          <c:order val="0"/>
          <c:tx>
            <c:strRef>
              <c:f>'Math PPT Years Chronic'!$B$24</c:f>
              <c:strCache>
                <c:ptCount val="1"/>
                <c:pt idx="0">
                  <c:v>Math: At or Above Standard</c:v>
                </c:pt>
              </c:strCache>
            </c:strRef>
          </c:tx>
          <c:spPr>
            <a:solidFill>
              <a:schemeClr val="accent1"/>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0-3F9A-43D1-82B9-5E3F913A071F}"/>
              </c:ext>
            </c:extLst>
          </c:dPt>
          <c:dPt>
            <c:idx val="1"/>
            <c:invertIfNegative val="0"/>
            <c:bubble3D val="0"/>
            <c:spPr>
              <a:solidFill>
                <a:schemeClr val="accent6">
                  <a:lumMod val="50000"/>
                </a:schemeClr>
              </a:solidFill>
              <a:ln>
                <a:noFill/>
              </a:ln>
              <a:effectLst/>
            </c:spPr>
            <c:extLst>
              <c:ext xmlns:c16="http://schemas.microsoft.com/office/drawing/2014/chart" uri="{C3380CC4-5D6E-409C-BE32-E72D297353CC}">
                <c16:uniqueId val="{00000001-3F9A-43D1-82B9-5E3F913A071F}"/>
              </c:ext>
            </c:extLst>
          </c:dPt>
          <c:dPt>
            <c:idx val="2"/>
            <c:invertIfNegative val="0"/>
            <c:bubble3D val="0"/>
            <c:spPr>
              <a:solidFill>
                <a:srgbClr val="C96009"/>
              </a:solidFill>
              <a:ln>
                <a:noFill/>
              </a:ln>
              <a:effectLst/>
            </c:spPr>
            <c:extLst>
              <c:ext xmlns:c16="http://schemas.microsoft.com/office/drawing/2014/chart" uri="{C3380CC4-5D6E-409C-BE32-E72D297353CC}">
                <c16:uniqueId val="{00000002-3F9A-43D1-82B9-5E3F913A071F}"/>
              </c:ext>
            </c:extLst>
          </c:dPt>
          <c:dPt>
            <c:idx val="3"/>
            <c:invertIfNegative val="0"/>
            <c:bubble3D val="0"/>
            <c:spPr>
              <a:solidFill>
                <a:srgbClr val="FF935D"/>
              </a:solidFill>
              <a:ln>
                <a:noFill/>
              </a:ln>
              <a:effectLst/>
            </c:spPr>
            <c:extLst>
              <c:ext xmlns:c16="http://schemas.microsoft.com/office/drawing/2014/chart" uri="{C3380CC4-5D6E-409C-BE32-E72D297353CC}">
                <c16:uniqueId val="{00000003-3F9A-43D1-82B9-5E3F913A071F}"/>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 PPT Years Chronic'!$A$25:$A$28</c:f>
              <c:strCache>
                <c:ptCount val="4"/>
                <c:pt idx="0">
                  <c:v>Not Chronically Absent</c:v>
                </c:pt>
                <c:pt idx="1">
                  <c:v>1 Year</c:v>
                </c:pt>
                <c:pt idx="2">
                  <c:v>2 Years</c:v>
                </c:pt>
                <c:pt idx="3">
                  <c:v>3 Years</c:v>
                </c:pt>
              </c:strCache>
            </c:strRef>
          </c:cat>
          <c:val>
            <c:numRef>
              <c:f>'Math PPT Years Chronic'!$B$25:$B$28</c:f>
              <c:numCache>
                <c:formatCode>0%</c:formatCode>
                <c:ptCount val="4"/>
                <c:pt idx="0">
                  <c:v>0.52400000000000002</c:v>
                </c:pt>
                <c:pt idx="1">
                  <c:v>0.38200000000000001</c:v>
                </c:pt>
                <c:pt idx="2">
                  <c:v>0.309</c:v>
                </c:pt>
                <c:pt idx="3">
                  <c:v>0.28499999999999998</c:v>
                </c:pt>
              </c:numCache>
            </c:numRef>
          </c:val>
          <c:extLst>
            <c:ext xmlns:c16="http://schemas.microsoft.com/office/drawing/2014/chart" uri="{C3380CC4-5D6E-409C-BE32-E72D297353CC}">
              <c16:uniqueId val="{00000000-D763-46F8-9E07-079EDF599BF8}"/>
            </c:ext>
          </c:extLst>
        </c:ser>
        <c:dLbls>
          <c:dLblPos val="outEnd"/>
          <c:showLegendKey val="0"/>
          <c:showVal val="1"/>
          <c:showCatName val="0"/>
          <c:showSerName val="0"/>
          <c:showPercent val="0"/>
          <c:showBubbleSize val="0"/>
        </c:dLbls>
        <c:gapWidth val="219"/>
        <c:overlap val="-27"/>
        <c:axId val="509815792"/>
        <c:axId val="509817760"/>
        <c:extLst>
          <c:ext xmlns:c15="http://schemas.microsoft.com/office/drawing/2012/chart" uri="{02D57815-91ED-43cb-92C2-25804820EDAC}">
            <c15:filteredBarSeries>
              <c15:ser>
                <c:idx val="1"/>
                <c:order val="1"/>
                <c:tx>
                  <c:strRef>
                    <c:extLst>
                      <c:ext uri="{02D57815-91ED-43cb-92C2-25804820EDAC}">
                        <c15:formulaRef>
                          <c15:sqref>'Math PPT Years Chronic'!$C$24</c15:sqref>
                        </c15:formulaRef>
                      </c:ext>
                    </c:extLst>
                    <c:strCache>
                      <c:ptCount val="1"/>
                      <c:pt idx="0">
                        <c:v>English Language Arts (n=4050)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'Math PPT Years Chronic'!$A$25:$A$28</c15:sqref>
                        </c15:formulaRef>
                      </c:ext>
                    </c:extLst>
                    <c:strCache>
                      <c:ptCount val="4"/>
                      <c:pt idx="0">
                        <c:v>Not Chronically Absent</c:v>
                      </c:pt>
                      <c:pt idx="1">
                        <c:v>1 Year</c:v>
                      </c:pt>
                      <c:pt idx="2">
                        <c:v>2 Years</c:v>
                      </c:pt>
                      <c:pt idx="3">
                        <c:v>3 Years</c:v>
                      </c:pt>
                    </c:strCache>
                  </c:strRef>
                </c:cat>
                <c:val>
                  <c:numRef>
                    <c:extLst>
                      <c:ext uri="{02D57815-91ED-43cb-92C2-25804820EDAC}">
                        <c15:formulaRef>
                          <c15:sqref>'Math PPT Years Chronic'!$C$25:$C$28</c15:sqref>
                        </c15:formulaRef>
                      </c:ext>
                    </c:extLst>
                    <c:numCache>
                      <c:formatCode>0%</c:formatCode>
                      <c:ptCount val="4"/>
                      <c:pt idx="0">
                        <c:v>0.44400000000000001</c:v>
                      </c:pt>
                      <c:pt idx="1">
                        <c:v>0.35</c:v>
                      </c:pt>
                      <c:pt idx="2">
                        <c:v>0.28599999999999998</c:v>
                      </c:pt>
                      <c:pt idx="3">
                        <c:v>0.309</c:v>
                      </c:pt>
                    </c:numCache>
                  </c:numRef>
                </c:val>
                <c:extLst>
                  <c:ext xmlns:c16="http://schemas.microsoft.com/office/drawing/2014/chart" uri="{C3380CC4-5D6E-409C-BE32-E72D297353CC}">
                    <c16:uniqueId val="{00000001-D763-46F8-9E07-079EDF599BF8}"/>
                  </c:ext>
                </c:extLst>
              </c15:ser>
            </c15:filteredBarSeries>
          </c:ext>
        </c:extLst>
      </c:barChart>
      <c:catAx>
        <c:axId val="5098157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baseline="0" dirty="0">
                    <a:effectLst/>
                  </a:rPr>
                  <a:t>Sample </a:t>
                </a:r>
                <a:r>
                  <a:rPr lang="en-US" sz="1400" b="0" i="0" baseline="0" dirty="0" smtClean="0">
                    <a:effectLst/>
                  </a:rPr>
                  <a:t>sizes: </a:t>
                </a:r>
                <a:r>
                  <a:rPr lang="en-US" sz="1400" b="0" i="0" baseline="0" dirty="0">
                    <a:effectLst/>
                  </a:rPr>
                  <a:t>0 Years = 3163; 1 year = 531; 2 years = 223; and 3 years = 123.</a:t>
                </a:r>
                <a:endParaRPr lang="en-US" sz="1400" dirty="0">
                  <a:effectLst/>
                </a:endParaRPr>
              </a:p>
            </c:rich>
          </c:tx>
          <c:layout>
            <c:manualLayout>
              <c:xMode val="edge"/>
              <c:yMode val="edge"/>
              <c:x val="6.8172771881775646E-2"/>
              <c:y val="0.929994247294430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09817760"/>
        <c:crosses val="autoZero"/>
        <c:auto val="1"/>
        <c:lblAlgn val="ctr"/>
        <c:lblOffset val="100"/>
        <c:noMultiLvlLbl val="0"/>
      </c:catAx>
      <c:valAx>
        <c:axId val="50981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09815792"/>
        <c:crosses val="autoZero"/>
        <c:crossBetween val="between"/>
      </c:valAx>
      <c:spPr>
        <a:noFill/>
        <a:ln>
          <a:noFill/>
        </a:ln>
        <a:effectLst/>
      </c:spPr>
    </c:plotArea>
    <c:legend>
      <c:legendPos val="b"/>
      <c:layout>
        <c:manualLayout>
          <c:xMode val="edge"/>
          <c:yMode val="edge"/>
          <c:x val="0.19857480314960629"/>
          <c:y val="0.86128950490777689"/>
          <c:w val="0.69270535204838524"/>
          <c:h val="6.336802933879839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953934783575784"/>
          <c:y val="0.17410568678915136"/>
          <c:w val="0.62706337025668402"/>
          <c:h val="0.75659037620297465"/>
        </c:manualLayout>
      </c:layout>
      <c:barChart>
        <c:barDir val="bar"/>
        <c:grouping val="clustered"/>
        <c:varyColors val="0"/>
        <c:ser>
          <c:idx val="0"/>
          <c:order val="0"/>
          <c:tx>
            <c:strRef>
              <c:f>'Math by all groups!'!$C$1</c:f>
              <c:strCache>
                <c:ptCount val="1"/>
                <c:pt idx="0">
                  <c:v>AL 3 and 4</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ln>
                      <a:noFill/>
                    </a:ln>
                    <a:solidFill>
                      <a:schemeClr val="tx1">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'Math by all groups!'!$A$2:$A$47</c:f>
              <c:strCache>
                <c:ptCount val="12"/>
                <c:pt idx="0">
                  <c:v>Asian (n=24)</c:v>
                </c:pt>
                <c:pt idx="1">
                  <c:v>Black (n=33)</c:v>
                </c:pt>
                <c:pt idx="2">
                  <c:v>White (n=296)</c:v>
                </c:pt>
                <c:pt idx="3">
                  <c:v>Hispanic (n=416)</c:v>
                </c:pt>
                <c:pt idx="4">
                  <c:v>American Indian (n=28)</c:v>
                </c:pt>
                <c:pt idx="5">
                  <c:v>Multi-Racial (n=62)</c:v>
                </c:pt>
                <c:pt idx="6">
                  <c:v>Pacific Islander (n=18)</c:v>
                </c:pt>
                <c:pt idx="8">
                  <c:v>Homeless (n=207)</c:v>
                </c:pt>
                <c:pt idx="9">
                  <c:v>Free/Reduced Lunch (n=725)</c:v>
                </c:pt>
                <c:pt idx="10">
                  <c:v>Disability (n=221)</c:v>
                </c:pt>
                <c:pt idx="11">
                  <c:v>English Learners (n=220)</c:v>
                </c:pt>
              </c:strCache>
            </c:strRef>
          </c:cat>
          <c:val>
            <c:numRef>
              <c:f>'Math by all groups!'!$C$2:$C$47</c:f>
              <c:numCache>
                <c:formatCode>0%</c:formatCode>
                <c:ptCount val="12"/>
                <c:pt idx="0">
                  <c:v>0.58299999999999996</c:v>
                </c:pt>
                <c:pt idx="1">
                  <c:v>0.30299999999999999</c:v>
                </c:pt>
                <c:pt idx="2">
                  <c:v>0.48599999999999999</c:v>
                </c:pt>
                <c:pt idx="3">
                  <c:v>0.252</c:v>
                </c:pt>
                <c:pt idx="4">
                  <c:v>0.28599999999999998</c:v>
                </c:pt>
                <c:pt idx="5">
                  <c:v>0.32300000000000001</c:v>
                </c:pt>
                <c:pt idx="6">
                  <c:v>0.33300000000000002</c:v>
                </c:pt>
                <c:pt idx="8">
                  <c:v>0.217</c:v>
                </c:pt>
                <c:pt idx="9">
                  <c:v>0.28299999999999997</c:v>
                </c:pt>
                <c:pt idx="10">
                  <c:v>0.17599999999999999</c:v>
                </c:pt>
                <c:pt idx="11">
                  <c:v>0.16400000000000001</c:v>
                </c:pt>
              </c:numCache>
            </c:numRef>
          </c:val>
          <c:extLst>
            <c:ext xmlns:c16="http://schemas.microsoft.com/office/drawing/2014/chart" uri="{C3380CC4-5D6E-409C-BE32-E72D297353CC}">
              <c16:uniqueId val="{00000000-F92B-4447-89E4-DCCD1F450FB1}"/>
            </c:ext>
          </c:extLst>
        </c:ser>
        <c:dLbls>
          <c:showLegendKey val="0"/>
          <c:showVal val="0"/>
          <c:showCatName val="0"/>
          <c:showSerName val="0"/>
          <c:showPercent val="0"/>
          <c:showBubbleSize val="0"/>
        </c:dLbls>
        <c:gapWidth val="50"/>
        <c:axId val="88090048"/>
        <c:axId val="88090440"/>
      </c:barChart>
      <c:catAx>
        <c:axId val="8809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ln>
                  <a:noFill/>
                </a:ln>
                <a:solidFill>
                  <a:schemeClr val="tx1"/>
                </a:solidFill>
                <a:latin typeface="+mn-lt"/>
                <a:ea typeface="+mn-ea"/>
                <a:cs typeface="+mn-cs"/>
              </a:defRPr>
            </a:pPr>
            <a:endParaRPr lang="en-US"/>
          </a:p>
        </c:txPr>
        <c:crossAx val="88090440"/>
        <c:crosses val="autoZero"/>
        <c:auto val="1"/>
        <c:lblAlgn val="ctr"/>
        <c:lblOffset val="100"/>
        <c:noMultiLvlLbl val="0"/>
      </c:catAx>
      <c:valAx>
        <c:axId val="88090440"/>
        <c:scaling>
          <c:orientation val="minMax"/>
          <c:max val="0.65000000000000013"/>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ln>
                  <a:noFill/>
                </a:ln>
                <a:solidFill>
                  <a:schemeClr val="tx1">
                    <a:lumMod val="65000"/>
                    <a:lumOff val="35000"/>
                  </a:schemeClr>
                </a:solidFill>
                <a:latin typeface="+mn-lt"/>
                <a:ea typeface="+mn-ea"/>
                <a:cs typeface="+mn-cs"/>
              </a:defRPr>
            </a:pPr>
            <a:endParaRPr lang="en-US"/>
          </a:p>
        </c:txPr>
        <c:crossAx val="88090048"/>
        <c:crosses val="autoZero"/>
        <c:crossBetween val="between"/>
        <c:majorUnit val="0.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n>
            <a:noFill/>
          </a:ln>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0.60345</cdr:x>
      <cdr:y>0.43295</cdr:y>
    </cdr:from>
    <cdr:to>
      <cdr:x>0.95946</cdr:x>
      <cdr:y>0.71233</cdr:y>
    </cdr:to>
    <cdr:sp macro="" textlink="">
      <cdr:nvSpPr>
        <cdr:cNvPr id="2" name="Oval 1"/>
        <cdr:cNvSpPr/>
      </cdr:nvSpPr>
      <cdr:spPr>
        <a:xfrm xmlns:a="http://schemas.openxmlformats.org/drawingml/2006/main">
          <a:off x="5334000" y="2408312"/>
          <a:ext cx="3146875" cy="1554088"/>
        </a:xfrm>
        <a:prstGeom xmlns:a="http://schemas.openxmlformats.org/drawingml/2006/main" prst="ellipse">
          <a:avLst/>
        </a:prstGeom>
        <a:noFill xmlns:a="http://schemas.openxmlformats.org/drawingml/2006/main"/>
        <a:ln xmlns:a="http://schemas.openxmlformats.org/drawingml/2006/main">
          <a:solidFill>
            <a:srgbClr val="FE55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64008"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200" dirty="0" smtClean="0">
              <a:solidFill>
                <a:schemeClr val="tx2">
                  <a:lumMod val="75000"/>
                </a:schemeClr>
              </a:solidFill>
              <a:latin typeface="Constantia" panose="02030602050306030303" pitchFamily="18" charset="0"/>
            </a:rPr>
            <a:t>Students were called in as “sick” for over half of all absences </a:t>
          </a:r>
          <a:endParaRPr lang="en-US" sz="2200" dirty="0">
            <a:solidFill>
              <a:schemeClr val="tx2">
                <a:lumMod val="75000"/>
              </a:schemeClr>
            </a:solidFill>
            <a:latin typeface="Constantia" panose="020306020503060303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0.11966</cdr:x>
      <cdr:y>0.17528</cdr:y>
    </cdr:from>
    <cdr:to>
      <cdr:x>0.67521</cdr:x>
      <cdr:y>0.31972</cdr:y>
    </cdr:to>
    <cdr:sp macro="" textlink="">
      <cdr:nvSpPr>
        <cdr:cNvPr id="3" name="Rectangle 2"/>
        <cdr:cNvSpPr/>
      </cdr:nvSpPr>
      <cdr:spPr>
        <a:xfrm xmlns:a="http://schemas.openxmlformats.org/drawingml/2006/main">
          <a:off x="1066800" y="1001699"/>
          <a:ext cx="4953010" cy="825513"/>
        </a:xfrm>
        <a:prstGeom xmlns:a="http://schemas.openxmlformats.org/drawingml/2006/main" prst="rect">
          <a:avLst/>
        </a:prstGeom>
        <a:noFill xmlns:a="http://schemas.openxmlformats.org/drawingml/2006/main"/>
        <a:ln xmlns:a="http://schemas.openxmlformats.org/drawingml/2006/main">
          <a:solidFill>
            <a:srgbClr val="F5750B"/>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900" dirty="0" smtClean="0">
              <a:solidFill>
                <a:schemeClr val="accent2">
                  <a:lumMod val="50000"/>
                </a:schemeClr>
              </a:solidFill>
              <a:latin typeface="Constantia" panose="02030602050306030303" pitchFamily="18" charset="0"/>
            </a:rPr>
            <a:t>Over </a:t>
          </a:r>
          <a:r>
            <a:rPr lang="en-US" sz="2400" b="1" dirty="0">
              <a:solidFill>
                <a:schemeClr val="accent2">
                  <a:lumMod val="50000"/>
                </a:schemeClr>
              </a:solidFill>
              <a:latin typeface="Constantia" panose="02030602050306030303" pitchFamily="18" charset="0"/>
            </a:rPr>
            <a:t>3,000</a:t>
          </a:r>
          <a:r>
            <a:rPr lang="en-US" sz="1900" dirty="0">
              <a:solidFill>
                <a:schemeClr val="accent2">
                  <a:lumMod val="50000"/>
                </a:schemeClr>
              </a:solidFill>
              <a:latin typeface="Constantia" panose="02030602050306030303" pitchFamily="18" charset="0"/>
            </a:rPr>
            <a:t> students in k-3 were chronically </a:t>
          </a:r>
          <a:r>
            <a:rPr lang="en-US" sz="1900" dirty="0" smtClean="0">
              <a:solidFill>
                <a:schemeClr val="accent2">
                  <a:lumMod val="50000"/>
                </a:schemeClr>
              </a:solidFill>
              <a:latin typeface="Constantia" panose="02030602050306030303" pitchFamily="18" charset="0"/>
            </a:rPr>
            <a:t>absent with </a:t>
          </a:r>
          <a:r>
            <a:rPr lang="en-US" sz="2400" dirty="0">
              <a:solidFill>
                <a:schemeClr val="accent2">
                  <a:lumMod val="50000"/>
                </a:schemeClr>
              </a:solidFill>
              <a:latin typeface="Constantia" panose="02030602050306030303" pitchFamily="18" charset="0"/>
            </a:rPr>
            <a:t>184,060</a:t>
          </a:r>
          <a:r>
            <a:rPr lang="en-US" sz="1900" dirty="0">
              <a:solidFill>
                <a:schemeClr val="accent2">
                  <a:lumMod val="50000"/>
                </a:schemeClr>
              </a:solidFill>
              <a:latin typeface="Constantia" panose="02030602050306030303" pitchFamily="18" charset="0"/>
            </a:rPr>
            <a:t> days missed!</a:t>
          </a:r>
        </a:p>
        <a:p xmlns:a="http://schemas.openxmlformats.org/drawingml/2006/main">
          <a:endParaRPr lang="en-US" dirty="0">
            <a:solidFill>
              <a:schemeClr val="accent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0.07759</cdr:x>
      <cdr:y>0.17808</cdr:y>
    </cdr:from>
    <cdr:to>
      <cdr:x>0.60345</cdr:x>
      <cdr:y>0.30137</cdr:y>
    </cdr:to>
    <cdr:sp macro="" textlink="">
      <cdr:nvSpPr>
        <cdr:cNvPr id="3" name="Rectangle 2" descr="Caption" title="Chronic absence varies by race: These patterns remain consistent in later grades"/>
        <cdr:cNvSpPr/>
      </cdr:nvSpPr>
      <cdr:spPr>
        <a:xfrm xmlns:a="http://schemas.openxmlformats.org/drawingml/2006/main">
          <a:off x="685800" y="990600"/>
          <a:ext cx="4648200" cy="685800"/>
        </a:xfrm>
        <a:prstGeom xmlns:a="http://schemas.openxmlformats.org/drawingml/2006/main" prst="rect">
          <a:avLst/>
        </a:prstGeom>
        <a:noFill xmlns:a="http://schemas.openxmlformats.org/drawingml/2006/main"/>
        <a:ln xmlns:a="http://schemas.openxmlformats.org/drawingml/2006/main">
          <a:solidFill>
            <a:srgbClr val="F5750B"/>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900" dirty="0" smtClean="0">
              <a:solidFill>
                <a:schemeClr val="accent2">
                  <a:lumMod val="50000"/>
                </a:schemeClr>
              </a:solidFill>
              <a:latin typeface="Constantia" panose="02030602050306030303" pitchFamily="18" charset="0"/>
            </a:rPr>
            <a:t>Chronic absence varies by race: These patterns remain consistent in later grades.</a:t>
          </a:r>
          <a:endParaRPr lang="en-US" sz="1900" dirty="0">
            <a:solidFill>
              <a:schemeClr val="accent2">
                <a:lumMod val="50000"/>
              </a:schemeClr>
            </a:solidFill>
            <a:latin typeface="Constantia" panose="02030602050306030303" pitchFamily="18" charset="0"/>
          </a:endParaRPr>
        </a:p>
      </cdr:txBody>
    </cdr:sp>
  </cdr:relSizeAnchor>
  <cdr:relSizeAnchor xmlns:cdr="http://schemas.openxmlformats.org/drawingml/2006/chartDrawing">
    <cdr:from>
      <cdr:x>0.07759</cdr:x>
      <cdr:y>0.47945</cdr:y>
    </cdr:from>
    <cdr:to>
      <cdr:x>1</cdr:x>
      <cdr:y>0.47945</cdr:y>
    </cdr:to>
    <cdr:cxnSp macro="">
      <cdr:nvCxnSpPr>
        <cdr:cNvPr id="4" name="Straight Connector 3" descr="Caption" title="Chart"/>
        <cdr:cNvCxnSpPr/>
      </cdr:nvCxnSpPr>
      <cdr:spPr>
        <a:xfrm xmlns:a="http://schemas.openxmlformats.org/drawingml/2006/main">
          <a:off x="685800" y="2667000"/>
          <a:ext cx="8153400" cy="0"/>
        </a:xfrm>
        <a:prstGeom xmlns:a="http://schemas.openxmlformats.org/drawingml/2006/main" prst="line">
          <a:avLst/>
        </a:prstGeom>
        <a:ln xmlns:a="http://schemas.openxmlformats.org/drawingml/2006/main" w="9525" cap="flat" cmpd="sng" algn="ctr">
          <a:solidFill>
            <a:schemeClr val="accent3"/>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0.08696</cdr:x>
      <cdr:y>0.46667</cdr:y>
    </cdr:from>
    <cdr:to>
      <cdr:x>0.98261</cdr:x>
      <cdr:y>0.46667</cdr:y>
    </cdr:to>
    <cdr:cxnSp macro="">
      <cdr:nvCxnSpPr>
        <cdr:cNvPr id="2" name="Straight Connector 1"/>
        <cdr:cNvCxnSpPr/>
      </cdr:nvCxnSpPr>
      <cdr:spPr>
        <a:xfrm xmlns:a="http://schemas.openxmlformats.org/drawingml/2006/main">
          <a:off x="762000" y="2667000"/>
          <a:ext cx="7848600" cy="0"/>
        </a:xfrm>
        <a:prstGeom xmlns:a="http://schemas.openxmlformats.org/drawingml/2006/main" prst="line">
          <a:avLst/>
        </a:prstGeom>
        <a:ln xmlns:a="http://schemas.openxmlformats.org/drawingml/2006/main" w="9525" cap="flat" cmpd="sng" algn="ctr">
          <a:solidFill>
            <a:schemeClr val="accent6"/>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0.01727</cdr:y>
    </cdr:from>
    <cdr:to>
      <cdr:x>1</cdr:x>
      <cdr:y>0.16438</cdr:y>
    </cdr:to>
    <cdr:sp macro="" textlink="">
      <cdr:nvSpPr>
        <cdr:cNvPr id="3" name="TextBox 1" descr="Chart showing the percentage of students chronically absent 1 or more years" title="Percent of Students Chronically Absent 1 or More Years in Grades K-2 Scoring At or Above Standard (AL 3 and 4) on Grade 3 SBAC English Language Arts "/>
        <cdr:cNvSpPr txBox="1"/>
      </cdr:nvSpPr>
      <cdr:spPr>
        <a:xfrm xmlns:a="http://schemas.openxmlformats.org/drawingml/2006/main">
          <a:off x="0" y="96067"/>
          <a:ext cx="8991600" cy="8183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endParaRPr lang="en-US" sz="2000" dirty="0">
            <a:solidFill>
              <a:schemeClr val="tx1"/>
            </a:solidFill>
            <a:effectLst/>
          </a:endParaRPr>
        </a:p>
      </cdr:txBody>
    </cdr:sp>
  </cdr:relSizeAnchor>
  <cdr:relSizeAnchor xmlns:cdr="http://schemas.openxmlformats.org/drawingml/2006/chartDrawing">
    <cdr:from>
      <cdr:x>0.78632</cdr:x>
      <cdr:y>0.17808</cdr:y>
    </cdr:from>
    <cdr:to>
      <cdr:x>0.78814</cdr:x>
      <cdr:y>0.94521</cdr:y>
    </cdr:to>
    <cdr:cxnSp macro="">
      <cdr:nvCxnSpPr>
        <cdr:cNvPr id="4" name="Straight Connector 3"/>
        <cdr:cNvCxnSpPr/>
      </cdr:nvCxnSpPr>
      <cdr:spPr>
        <a:xfrm xmlns:a="http://schemas.openxmlformats.org/drawingml/2006/main" flipV="1">
          <a:off x="7070318" y="990600"/>
          <a:ext cx="16282" cy="426720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cdr:x>
      <cdr:y>0.01727</cdr:y>
    </cdr:from>
    <cdr:to>
      <cdr:x>0.98888</cdr:x>
      <cdr:y>0.14667</cdr:y>
    </cdr:to>
    <cdr:sp macro="" textlink="">
      <cdr:nvSpPr>
        <cdr:cNvPr id="3" name="TextBox 1"/>
        <cdr:cNvSpPr txBox="1"/>
      </cdr:nvSpPr>
      <cdr:spPr>
        <a:xfrm xmlns:a="http://schemas.openxmlformats.org/drawingml/2006/main">
          <a:off x="0" y="98698"/>
          <a:ext cx="8891613" cy="7395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endParaRPr lang="en-US" sz="2000" dirty="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301" tIns="46150" rIns="92301" bIns="46150" rtlCol="0"/>
          <a:lstStyle>
            <a:lvl1pPr algn="r">
              <a:defRPr sz="1200"/>
            </a:lvl1pPr>
          </a:lstStyle>
          <a:p>
            <a:fld id="{F0C80DA7-5D67-4B07-B396-0AA5A94EE9B4}" type="datetimeFigureOut">
              <a:rPr lang="en-US" smtClean="0"/>
              <a:pPr/>
              <a:t>1/31/2022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301" tIns="46150" rIns="92301" bIns="46150" rtlCol="0" anchor="b"/>
          <a:lstStyle>
            <a:lvl1pPr algn="r">
              <a:defRPr sz="1200"/>
            </a:lvl1pPr>
          </a:lstStyle>
          <a:p>
            <a:fld id="{B3CDEF66-F6DD-4509-92D5-75F7DF8931F2}" type="slidenum">
              <a:rPr lang="en-US" smtClean="0"/>
              <a:pPr/>
              <a:t>‹#›</a:t>
            </a:fld>
            <a:endParaRPr lang="en-US" dirty="0"/>
          </a:p>
        </p:txBody>
      </p:sp>
    </p:spTree>
    <p:extLst>
      <p:ext uri="{BB962C8B-B14F-4D97-AF65-F5344CB8AC3E}">
        <p14:creationId xmlns:p14="http://schemas.microsoft.com/office/powerpoint/2010/main" val="160282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301" tIns="46150" rIns="92301" bIns="4615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301" tIns="46150" rIns="92301" bIns="46150" rtlCol="0"/>
          <a:lstStyle>
            <a:lvl1pPr algn="r">
              <a:defRPr sz="1200"/>
            </a:lvl1pPr>
          </a:lstStyle>
          <a:p>
            <a:fld id="{050F2372-A11F-4122-A995-C8791998D371}" type="datetimeFigureOut">
              <a:rPr lang="en-US" smtClean="0"/>
              <a:pPr/>
              <a:t>1/31/2022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301" tIns="46150" rIns="92301" bIns="461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301" tIns="46150" rIns="92301" bIns="461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301" tIns="46150" rIns="92301" bIns="461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301" tIns="46150" rIns="92301" bIns="46150" rtlCol="0" anchor="b"/>
          <a:lstStyle>
            <a:lvl1pPr algn="r">
              <a:defRPr sz="1200"/>
            </a:lvl1pPr>
          </a:lstStyle>
          <a:p>
            <a:fld id="{1EA8696D-FAA4-4FE7-939E-2F9B03F5BEE6}" type="slidenum">
              <a:rPr lang="en-US" smtClean="0"/>
              <a:pPr/>
              <a:t>‹#›</a:t>
            </a:fld>
            <a:endParaRPr lang="en-US" dirty="0"/>
          </a:p>
        </p:txBody>
      </p:sp>
    </p:spTree>
    <p:extLst>
      <p:ext uri="{BB962C8B-B14F-4D97-AF65-F5344CB8AC3E}">
        <p14:creationId xmlns:p14="http://schemas.microsoft.com/office/powerpoint/2010/main" val="232195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a:t>
            </a:r>
            <a:r>
              <a:rPr lang="en-US" baseline="0" dirty="0" smtClean="0"/>
              <a:t> at the NV Family Engagement Summit, September 22, 2018</a:t>
            </a:r>
          </a:p>
          <a:p>
            <a:endParaRPr lang="en-US" baseline="0" dirty="0" smtClean="0"/>
          </a:p>
          <a:p>
            <a:r>
              <a:rPr lang="en-US" baseline="0" dirty="0" smtClean="0"/>
              <a:t>For information about this presentation or data contained within this summary, please contact Jennifer Harris at jharris@washoeschools.net or Rechelle Murillo, Intervention Coordinator at rmurillo@washoeschools.net</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a:t>
            </a:fld>
            <a:endParaRPr lang="en-US" dirty="0"/>
          </a:p>
        </p:txBody>
      </p:sp>
    </p:spTree>
    <p:extLst>
      <p:ext uri="{BB962C8B-B14F-4D97-AF65-F5344CB8AC3E}">
        <p14:creationId xmlns:p14="http://schemas.microsoft.com/office/powerpoint/2010/main" val="1406725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Jennifer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Graph reads “9 percent (63 of 749) of Asian students enrolled in the WCSD in 2017-18 were chronically absent.”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Sets foundation for achievement gaps later in school.</a:t>
            </a:r>
          </a:p>
          <a:p>
            <a:endParaRPr lang="en-US" dirty="0" smtClean="0"/>
          </a:p>
        </p:txBody>
      </p:sp>
      <p:sp>
        <p:nvSpPr>
          <p:cNvPr id="4" name="Slide Number Placeholder 3"/>
          <p:cNvSpPr>
            <a:spLocks noGrp="1"/>
          </p:cNvSpPr>
          <p:nvPr>
            <p:ph type="sldNum" sz="quarter" idx="10"/>
          </p:nvPr>
        </p:nvSpPr>
        <p:spPr/>
        <p:txBody>
          <a:bodyPr/>
          <a:lstStyle/>
          <a:p>
            <a:fld id="{1EA8696D-FAA4-4FE7-939E-2F9B03F5BEE6}" type="slidenum">
              <a:rPr lang="en-US" smtClean="0"/>
              <a:pPr/>
              <a:t>10</a:t>
            </a:fld>
            <a:endParaRPr lang="en-US" dirty="0"/>
          </a:p>
        </p:txBody>
      </p:sp>
    </p:spTree>
    <p:extLst>
      <p:ext uri="{BB962C8B-B14F-4D97-AF65-F5344CB8AC3E}">
        <p14:creationId xmlns:p14="http://schemas.microsoft.com/office/powerpoint/2010/main" val="282550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 between male and female students = 15% chronic for both</a:t>
            </a:r>
          </a:p>
          <a:p>
            <a:endParaRPr lang="en-US" dirty="0" smtClean="0"/>
          </a:p>
          <a:p>
            <a:r>
              <a:rPr lang="en-US" dirty="0" smtClean="0"/>
              <a:t>Graph reads “Of the 4250 gifted</a:t>
            </a:r>
            <a:r>
              <a:rPr lang="en-US" baseline="0" dirty="0" smtClean="0"/>
              <a:t> and talented students enrolled in the WCSD in 2017-18, 8 percent of them were chronically absent and 2 percent of them were severely chronically absent.”</a:t>
            </a:r>
          </a:p>
          <a:p>
            <a:endParaRPr lang="en-US" baseline="0" dirty="0" smtClean="0"/>
          </a:p>
          <a:p>
            <a:r>
              <a:rPr lang="en-US" baseline="0" dirty="0" smtClean="0"/>
              <a:t>Students who experience homelessness have the highest rates of chronic absenteeism: 42 percent of them missed 10 percent or more of the days enrolled.</a:t>
            </a:r>
          </a:p>
          <a:p>
            <a:endParaRPr lang="en-US" baseline="0" dirty="0" smtClean="0"/>
          </a:p>
        </p:txBody>
      </p:sp>
      <p:sp>
        <p:nvSpPr>
          <p:cNvPr id="4" name="Slide Number Placeholder 3"/>
          <p:cNvSpPr>
            <a:spLocks noGrp="1"/>
          </p:cNvSpPr>
          <p:nvPr>
            <p:ph type="sldNum" sz="quarter" idx="10"/>
          </p:nvPr>
        </p:nvSpPr>
        <p:spPr/>
        <p:txBody>
          <a:bodyPr/>
          <a:lstStyle/>
          <a:p>
            <a:fld id="{1EA8696D-FAA4-4FE7-939E-2F9B03F5BEE6}" type="slidenum">
              <a:rPr lang="en-US" smtClean="0"/>
              <a:pPr/>
              <a:t>11</a:t>
            </a:fld>
            <a:endParaRPr lang="en-US" dirty="0"/>
          </a:p>
        </p:txBody>
      </p:sp>
    </p:spTree>
    <p:extLst>
      <p:ext uri="{BB962C8B-B14F-4D97-AF65-F5344CB8AC3E}">
        <p14:creationId xmlns:p14="http://schemas.microsoft.com/office/powerpoint/2010/main" val="3146073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Attendance is more strongly related to Math than ELA, but still significant</a:t>
            </a:r>
          </a:p>
          <a:p>
            <a:endParaRPr lang="en-US" i="0" dirty="0" smtClean="0"/>
          </a:p>
          <a:p>
            <a:r>
              <a:rPr lang="en-US" i="0" dirty="0" smtClean="0"/>
              <a:t>Note. Includes students enrolled for at least 10 days during the school year for each year in grades K through second grade. Chi-square showed a significant difference between number of years chronically absent by grade 3 Math SBAC achievement, X2 (9 N=4040) = 114.423, p &lt;.01, Cramer’s V = .097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12</a:t>
            </a:fld>
            <a:endParaRPr lang="en-US" dirty="0"/>
          </a:p>
        </p:txBody>
      </p:sp>
    </p:spTree>
    <p:extLst>
      <p:ext uri="{BB962C8B-B14F-4D97-AF65-F5344CB8AC3E}">
        <p14:creationId xmlns:p14="http://schemas.microsoft.com/office/powerpoint/2010/main" val="375893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indicates 43% of all test takers were at AL 3 and 4</a:t>
            </a:r>
            <a:r>
              <a:rPr lang="en-US" baseline="0" dirty="0" smtClean="0"/>
              <a:t> (n=5109).</a:t>
            </a:r>
          </a:p>
          <a:p>
            <a:endParaRPr lang="en-US" baseline="0" dirty="0" smtClean="0"/>
          </a:p>
          <a:p>
            <a:r>
              <a:rPr lang="en-US" baseline="0" dirty="0" smtClean="0"/>
              <a:t>Among just those enrolled all four years and chronic = </a:t>
            </a:r>
          </a:p>
          <a:p>
            <a:r>
              <a:rPr lang="en-US" baseline="0" dirty="0" smtClean="0"/>
              <a:t>Among those enrolled all 4 years and not chronic =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13</a:t>
            </a:fld>
            <a:endParaRPr lang="en-US" dirty="0"/>
          </a:p>
        </p:txBody>
      </p:sp>
    </p:spTree>
    <p:extLst>
      <p:ext uri="{BB962C8B-B14F-4D97-AF65-F5344CB8AC3E}">
        <p14:creationId xmlns:p14="http://schemas.microsoft.com/office/powerpoint/2010/main" val="355185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Attendance is more strongly related to Math than ELA, but still significant</a:t>
            </a:r>
          </a:p>
          <a:p>
            <a:endParaRPr lang="en-US" i="0" dirty="0" smtClean="0"/>
          </a:p>
          <a:p>
            <a:r>
              <a:rPr lang="en-US" i="0" dirty="0" smtClean="0"/>
              <a:t>Note. Includes students enrolled for at least 10 days during the school year for each year in grades K through second grade. Chi-square showed a significant difference between number of years chronically absent by grade 3 Math SBAC achievement, X2 (9 N=4040) = 114.423, p &lt;.01, Cramer’s V = .097 significant</a:t>
            </a:r>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14</a:t>
            </a:fld>
            <a:endParaRPr lang="en-US" dirty="0"/>
          </a:p>
        </p:txBody>
      </p:sp>
    </p:spTree>
    <p:extLst>
      <p:ext uri="{BB962C8B-B14F-4D97-AF65-F5344CB8AC3E}">
        <p14:creationId xmlns:p14="http://schemas.microsoft.com/office/powerpoint/2010/main" val="1203005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Enrolled all years grades K-3</a:t>
            </a:r>
          </a:p>
          <a:p>
            <a:endParaRPr lang="en-US" dirty="0" smtClean="0"/>
          </a:p>
          <a:p>
            <a:r>
              <a:rPr lang="en-US" dirty="0" smtClean="0"/>
              <a:t>Line indicates that 49% of all test takers in grade 3 scored at AL 3 and 4 (n=5096)</a:t>
            </a:r>
          </a:p>
          <a:p>
            <a:endParaRPr lang="en-US" dirty="0" smtClean="0"/>
          </a:p>
          <a:p>
            <a:r>
              <a:rPr lang="en-US" baseline="0" dirty="0" smtClean="0"/>
              <a:t>Among just those enrolled all four years and chronic = </a:t>
            </a:r>
          </a:p>
          <a:p>
            <a:r>
              <a:rPr lang="en-US" baseline="0" dirty="0" smtClean="0"/>
              <a:t>Among those enrolled all 4 years and not chronic = </a:t>
            </a:r>
            <a:endParaRPr lang="en-US" dirty="0" smtClean="0"/>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15</a:t>
            </a:fld>
            <a:endParaRPr lang="en-US" dirty="0"/>
          </a:p>
        </p:txBody>
      </p:sp>
    </p:spTree>
    <p:extLst>
      <p:ext uri="{BB962C8B-B14F-4D97-AF65-F5344CB8AC3E}">
        <p14:creationId xmlns:p14="http://schemas.microsoft.com/office/powerpoint/2010/main" val="391314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and Rechelle</a:t>
            </a:r>
          </a:p>
          <a:p>
            <a:endParaRPr lang="en-US" dirty="0" smtClean="0"/>
          </a:p>
          <a:p>
            <a:r>
              <a:rPr lang="en-US" dirty="0" smtClean="0"/>
              <a:t>Reflection on data: In</a:t>
            </a:r>
            <a:r>
              <a:rPr lang="en-US" baseline="0" dirty="0" smtClean="0"/>
              <a:t> what ways does this information confirm and/or challenge your beliefs about attendance in early grades? What questions does this information raise? </a:t>
            </a:r>
            <a:r>
              <a:rPr lang="en-US" dirty="0" smtClean="0"/>
              <a:t>Does any of this information surprise you?</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16</a:t>
            </a:fld>
            <a:endParaRPr lang="en-US" dirty="0"/>
          </a:p>
        </p:txBody>
      </p:sp>
    </p:spTree>
    <p:extLst>
      <p:ext uri="{BB962C8B-B14F-4D97-AF65-F5344CB8AC3E}">
        <p14:creationId xmlns:p14="http://schemas.microsoft.com/office/powerpoint/2010/main" val="6382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Rechelle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onstantia" panose="02030602050306030303" pitchFamily="18" charset="0"/>
              </a:rPr>
              <a:t>(e.g., transportation, illness, household responsibilities)</a:t>
            </a:r>
          </a:p>
          <a:p>
            <a:endParaRPr lang="en-US" sz="1200" dirty="0" smtClean="0">
              <a:latin typeface="Constantia" panose="02030602050306030303" pitchFamily="18" charset="0"/>
            </a:endParaRPr>
          </a:p>
          <a:p>
            <a:r>
              <a:rPr lang="en-US" sz="1200" dirty="0" smtClean="0">
                <a:latin typeface="Constantia" panose="02030602050306030303" pitchFamily="18" charset="0"/>
              </a:rPr>
              <a:t>Parents have influence over school routines that affect attendance, such as transportation to and from school, communications with the central office, and planning vacations.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17</a:t>
            </a:fld>
            <a:endParaRPr lang="en-US" dirty="0"/>
          </a:p>
        </p:txBody>
      </p:sp>
    </p:spTree>
    <p:extLst>
      <p:ext uri="{BB962C8B-B14F-4D97-AF65-F5344CB8AC3E}">
        <p14:creationId xmlns:p14="http://schemas.microsoft.com/office/powerpoint/2010/main" val="2328181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Rechelle</a:t>
            </a:r>
          </a:p>
          <a:p>
            <a:endParaRPr lang="en-US" dirty="0" smtClean="0"/>
          </a:p>
          <a:p>
            <a:r>
              <a:rPr lang="en-US" dirty="0" smtClean="0"/>
              <a:t>Family-school</a:t>
            </a:r>
            <a:r>
              <a:rPr lang="en-US" baseline="0" dirty="0" smtClean="0"/>
              <a:t> relationship is viewed as highly influential to a child’s school success.</a:t>
            </a:r>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18</a:t>
            </a:fld>
            <a:endParaRPr lang="en-US" dirty="0"/>
          </a:p>
        </p:txBody>
      </p:sp>
    </p:spTree>
    <p:extLst>
      <p:ext uri="{BB962C8B-B14F-4D97-AF65-F5344CB8AC3E}">
        <p14:creationId xmlns:p14="http://schemas.microsoft.com/office/powerpoint/2010/main" val="422426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Rechelle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needs to be</a:t>
            </a:r>
            <a:r>
              <a:rPr lang="en-US" baseline="0" dirty="0" smtClean="0"/>
              <a:t> in place to support family-school partnerships? (e.g., </a:t>
            </a:r>
            <a:r>
              <a:rPr lang="en-US" dirty="0" smtClean="0"/>
              <a:t>resources,</a:t>
            </a:r>
            <a:r>
              <a:rPr lang="en-US" baseline="0" dirty="0" smtClean="0"/>
              <a:t> tools, strategies, action steps… for educators, parents, and community partners?)</a:t>
            </a:r>
            <a:endParaRPr lang="en-US" dirty="0" smtClean="0"/>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19</a:t>
            </a:fld>
            <a:endParaRPr lang="en-US" dirty="0"/>
          </a:p>
        </p:txBody>
      </p:sp>
    </p:spTree>
    <p:extLst>
      <p:ext uri="{BB962C8B-B14F-4D97-AF65-F5344CB8AC3E}">
        <p14:creationId xmlns:p14="http://schemas.microsoft.com/office/powerpoint/2010/main" val="55927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Rechelle</a:t>
            </a:r>
          </a:p>
          <a:p>
            <a:pPr marL="0" indent="0">
              <a:buFont typeface="Arial" panose="020B0604020202020204" pitchFamily="34" charset="0"/>
              <a:buNone/>
            </a:pPr>
            <a:endParaRPr lang="en-US" b="0" dirty="0" smtClean="0"/>
          </a:p>
          <a:p>
            <a:pPr marL="0" indent="0">
              <a:buFont typeface="Arial" panose="020B0604020202020204" pitchFamily="34" charset="0"/>
              <a:buNone/>
            </a:pPr>
            <a:r>
              <a:rPr lang="en-US" b="0" dirty="0" smtClean="0"/>
              <a:t>We are going to focus</a:t>
            </a:r>
            <a:r>
              <a:rPr lang="en-US" b="0" baseline="0" dirty="0" smtClean="0"/>
              <a:t> our discussion on early grades, which typically includes kindergarten through third grade. Much of this information also applies to all elementary school-aged kids and pre-k as well.  </a:t>
            </a:r>
            <a:endParaRPr lang="en-US" b="0"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a:t>
            </a:fld>
            <a:endParaRPr lang="en-US" dirty="0"/>
          </a:p>
        </p:txBody>
      </p:sp>
    </p:spTree>
    <p:extLst>
      <p:ext uri="{BB962C8B-B14F-4D97-AF65-F5344CB8AC3E}">
        <p14:creationId xmlns:p14="http://schemas.microsoft.com/office/powerpoint/2010/main" val="485738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smtClean="0">
                <a:solidFill>
                  <a:schemeClr val="tx1"/>
                </a:solidFill>
                <a:latin typeface="+mn-lt"/>
                <a:ea typeface="+mn-ea"/>
                <a:cs typeface="+mn-cs"/>
              </a:rPr>
              <a:t>Rechelle</a:t>
            </a:r>
          </a:p>
          <a:p>
            <a:pPr lvl="0"/>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This study demonstrates that targeting parental beliefs is a logical intervention point for mobilizing parental involvement in kindergarten and elementary school. In particular, this intervention suggests schools might target parental beliefs by emphasizing the value of regular attendance in the early grades and providing periodic updates on students’ attendance records. </a:t>
            </a:r>
          </a:p>
          <a:p>
            <a:pPr lvl="0"/>
            <a:endParaRPr lang="en-US" sz="1200" b="0" i="0" u="none" strike="noStrike" kern="1200" baseline="0" dirty="0" smtClean="0">
              <a:solidFill>
                <a:schemeClr val="tx1"/>
              </a:solidFill>
              <a:effectLst/>
              <a:latin typeface="+mn-lt"/>
              <a:ea typeface="+mn-ea"/>
              <a:cs typeface="+mn-cs"/>
            </a:endParaRPr>
          </a:p>
          <a:p>
            <a:pPr lvl="0"/>
            <a:r>
              <a:rPr lang="en-US" sz="1200" b="0" i="0" u="none" strike="noStrike" kern="1200" baseline="0" dirty="0" smtClean="0">
                <a:solidFill>
                  <a:schemeClr val="tx1"/>
                </a:solidFill>
                <a:latin typeface="+mn-lt"/>
                <a:ea typeface="+mn-ea"/>
                <a:cs typeface="+mn-cs"/>
              </a:rPr>
              <a:t>“failure in the early grades virtually ensures failure in later schooling” (</a:t>
            </a:r>
            <a:r>
              <a:rPr lang="en-US" sz="1200" b="0" i="0" u="none" strike="noStrike" kern="1200" baseline="0" dirty="0" err="1" smtClean="0">
                <a:solidFill>
                  <a:schemeClr val="tx1"/>
                </a:solidFill>
                <a:latin typeface="+mn-lt"/>
                <a:ea typeface="+mn-ea"/>
                <a:cs typeface="+mn-cs"/>
              </a:rPr>
              <a:t>Slavin</a:t>
            </a:r>
            <a:r>
              <a:rPr lang="en-US" sz="1200" b="0" i="0" u="none" strike="noStrike" kern="1200" baseline="0" dirty="0" smtClean="0">
                <a:solidFill>
                  <a:schemeClr val="tx1"/>
                </a:solidFill>
                <a:latin typeface="+mn-lt"/>
                <a:ea typeface="+mn-ea"/>
                <a:cs typeface="+mn-cs"/>
              </a:rPr>
              <a:t>, 1999, p. 105). Focusing on the standards students must meet by the end of their current grade and the threat of lost learning time may be more effective at motivating parental involvement than the threat of dropout in grades K-5. </a:t>
            </a:r>
          </a:p>
          <a:p>
            <a:pPr lvl="0"/>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Communications should emphasize that students in grades as early as kindergarten experience rigorous, standard-based schooling that forms the foundation for future learning </a:t>
            </a:r>
            <a:endParaRPr lang="en-US" sz="1050" dirty="0" smtClean="0">
              <a:latin typeface="Constantia" panose="02030602050306030303" pitchFamily="18" charset="0"/>
            </a:endParaRPr>
          </a:p>
          <a:p>
            <a:pPr lvl="0"/>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20</a:t>
            </a:fld>
            <a:endParaRPr lang="en-US" dirty="0"/>
          </a:p>
        </p:txBody>
      </p:sp>
    </p:spTree>
    <p:extLst>
      <p:ext uri="{BB962C8B-B14F-4D97-AF65-F5344CB8AC3E}">
        <p14:creationId xmlns:p14="http://schemas.microsoft.com/office/powerpoint/2010/main" val="1341249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Rechelle</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21</a:t>
            </a:fld>
            <a:endParaRPr lang="en-US" dirty="0"/>
          </a:p>
        </p:txBody>
      </p:sp>
    </p:spTree>
    <p:extLst>
      <p:ext uri="{BB962C8B-B14F-4D97-AF65-F5344CB8AC3E}">
        <p14:creationId xmlns:p14="http://schemas.microsoft.com/office/powerpoint/2010/main" val="1224922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8696D-FAA4-4FE7-939E-2F9B03F5BEE6}" type="slidenum">
              <a:rPr lang="en-US" smtClean="0"/>
              <a:pPr/>
              <a:t>22</a:t>
            </a:fld>
            <a:endParaRPr lang="en-US" dirty="0"/>
          </a:p>
        </p:txBody>
      </p:sp>
    </p:spTree>
    <p:extLst>
      <p:ext uri="{BB962C8B-B14F-4D97-AF65-F5344CB8AC3E}">
        <p14:creationId xmlns:p14="http://schemas.microsoft.com/office/powerpoint/2010/main" val="399486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needs to be</a:t>
            </a:r>
            <a:r>
              <a:rPr lang="en-US" baseline="0" dirty="0" smtClean="0"/>
              <a:t> in place to support parents? (e.g., </a:t>
            </a:r>
            <a:r>
              <a:rPr lang="en-US" dirty="0" smtClean="0"/>
              <a:t>resources,</a:t>
            </a:r>
            <a:r>
              <a:rPr lang="en-US" baseline="0" dirty="0" smtClean="0"/>
              <a:t> tools, strategies, action steps)… for educators, parents, and community partners?</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23</a:t>
            </a:fld>
            <a:endParaRPr lang="en-US" dirty="0"/>
          </a:p>
        </p:txBody>
      </p:sp>
    </p:spTree>
    <p:extLst>
      <p:ext uri="{BB962C8B-B14F-4D97-AF65-F5344CB8AC3E}">
        <p14:creationId xmlns:p14="http://schemas.microsoft.com/office/powerpoint/2010/main" val="398797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Rechelle </a:t>
            </a:r>
          </a:p>
          <a:p>
            <a:endParaRPr lang="en-US" i="0" dirty="0" smtClean="0"/>
          </a:p>
          <a:p>
            <a:r>
              <a:rPr lang="en-US" i="0" dirty="0" smtClean="0"/>
              <a:t>Commitment worksheets: You</a:t>
            </a:r>
            <a:r>
              <a:rPr lang="en-US" i="0" baseline="0" dirty="0" smtClean="0"/>
              <a:t> can be an attendance hero! What are you committed to doing? </a:t>
            </a:r>
          </a:p>
          <a:p>
            <a:endParaRPr lang="en-US" i="0" baseline="0" dirty="0" smtClean="0"/>
          </a:p>
          <a:p>
            <a:r>
              <a:rPr lang="en-US" i="0" baseline="0" dirty="0" smtClean="0"/>
              <a:t>Be prepared to share.  </a:t>
            </a:r>
            <a:endParaRPr lang="en-US" i="0"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24</a:t>
            </a:fld>
            <a:endParaRPr lang="en-US" dirty="0"/>
          </a:p>
        </p:txBody>
      </p:sp>
    </p:spTree>
    <p:extLst>
      <p:ext uri="{BB962C8B-B14F-4D97-AF65-F5344CB8AC3E}">
        <p14:creationId xmlns:p14="http://schemas.microsoft.com/office/powerpoint/2010/main" val="3422303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25</a:t>
            </a:fld>
            <a:endParaRPr lang="en-US" dirty="0"/>
          </a:p>
        </p:txBody>
      </p:sp>
    </p:spTree>
    <p:extLst>
      <p:ext uri="{BB962C8B-B14F-4D97-AF65-F5344CB8AC3E}">
        <p14:creationId xmlns:p14="http://schemas.microsoft.com/office/powerpoint/2010/main" val="1779439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A8696D-FAA4-4FE7-939E-2F9B03F5BEE6}" type="slidenum">
              <a:rPr lang="en-US" smtClean="0"/>
              <a:pPr/>
              <a:t>26</a:t>
            </a:fld>
            <a:endParaRPr lang="en-US" dirty="0"/>
          </a:p>
        </p:txBody>
      </p:sp>
    </p:spTree>
    <p:extLst>
      <p:ext uri="{BB962C8B-B14F-4D97-AF65-F5344CB8AC3E}">
        <p14:creationId xmlns:p14="http://schemas.microsoft.com/office/powerpoint/2010/main" val="2540303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Rechelle</a:t>
            </a:r>
          </a:p>
          <a:p>
            <a:endParaRPr lang="en-US" dirty="0" smtClean="0"/>
          </a:p>
          <a:p>
            <a:r>
              <a:rPr lang="en-US" dirty="0" smtClean="0"/>
              <a:t>Why the focus on attendance? ESSA, NSPF, attendance policy changes… long before this attendance has</a:t>
            </a:r>
            <a:r>
              <a:rPr lang="en-US" baseline="0" dirty="0" smtClean="0"/>
              <a:t> been used to signal potential challenges that students may be having that prevented them from attending school. It has been used as an early warning indicator that triggers deeper investigation by school staff to uncover barriers students may be experiencing. In fact, attendance is part of the Early warning system, or risk index, that the WCSD and other districts have been using for some time.  </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3</a:t>
            </a:fld>
            <a:endParaRPr lang="en-US" dirty="0"/>
          </a:p>
        </p:txBody>
      </p:sp>
    </p:spTree>
    <p:extLst>
      <p:ext uri="{BB962C8B-B14F-4D97-AF65-F5344CB8AC3E}">
        <p14:creationId xmlns:p14="http://schemas.microsoft.com/office/powerpoint/2010/main" val="487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Rechelle</a:t>
            </a:r>
          </a:p>
          <a:p>
            <a:endParaRPr lang="en-US" dirty="0" smtClean="0"/>
          </a:p>
          <a:p>
            <a:r>
              <a:rPr lang="en-US" dirty="0" smtClean="0"/>
              <a:t>To get us started we would</a:t>
            </a:r>
            <a:r>
              <a:rPr lang="en-US" baseline="0" dirty="0" smtClean="0"/>
              <a:t> like to </a:t>
            </a:r>
            <a:r>
              <a:rPr lang="en-US" dirty="0" smtClean="0"/>
              <a:t>take a moment to think about why students miss school. </a:t>
            </a:r>
          </a:p>
          <a:p>
            <a:endParaRPr lang="en-US" dirty="0" smtClean="0"/>
          </a:p>
          <a:p>
            <a:pPr marL="171450" indent="-171450">
              <a:buFont typeface="Arial" panose="020B0604020202020204" pitchFamily="34" charset="0"/>
              <a:buChar char="•"/>
            </a:pPr>
            <a:r>
              <a:rPr lang="en-US" dirty="0" smtClean="0"/>
              <a:t>Share out-loud</a:t>
            </a:r>
          </a:p>
          <a:p>
            <a:pPr marL="171450" indent="-171450">
              <a:buFont typeface="Arial" panose="020B0604020202020204" pitchFamily="34" charset="0"/>
              <a:buChar char="•"/>
            </a:pPr>
            <a:r>
              <a:rPr lang="en-US" dirty="0" smtClean="0"/>
              <a:t>Capture on chart paper and group</a:t>
            </a:r>
          </a:p>
          <a:p>
            <a:pPr marL="171450" indent="-171450">
              <a:buFont typeface="Arial" panose="020B0604020202020204" pitchFamily="34" charset="0"/>
              <a:buChar char="•"/>
            </a:pPr>
            <a:r>
              <a:rPr lang="en-US" dirty="0" smtClean="0"/>
              <a:t>Review</a:t>
            </a:r>
            <a:r>
              <a:rPr lang="en-US" baseline="0" dirty="0" smtClean="0"/>
              <a:t> with group and acknowledge themes – stress the overall theme that most lye within the control of parents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4</a:t>
            </a:fld>
            <a:endParaRPr lang="en-US" dirty="0"/>
          </a:p>
        </p:txBody>
      </p:sp>
    </p:spTree>
    <p:extLst>
      <p:ext uri="{BB962C8B-B14F-4D97-AF65-F5344CB8AC3E}">
        <p14:creationId xmlns:p14="http://schemas.microsoft.com/office/powerpoint/2010/main" val="249248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Rechelle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Show breakdown of absences – most medical</a:t>
            </a:r>
            <a:endParaRPr lang="en-US" dirty="0"/>
          </a:p>
        </p:txBody>
      </p:sp>
      <p:sp>
        <p:nvSpPr>
          <p:cNvPr id="4" name="Slide Number Placeholder 3"/>
          <p:cNvSpPr>
            <a:spLocks noGrp="1"/>
          </p:cNvSpPr>
          <p:nvPr>
            <p:ph type="sldNum" sz="quarter" idx="10"/>
          </p:nvPr>
        </p:nvSpPr>
        <p:spPr/>
        <p:txBody>
          <a:bodyPr/>
          <a:lstStyle/>
          <a:p>
            <a:fld id="{1EA8696D-FAA4-4FE7-939E-2F9B03F5BEE6}" type="slidenum">
              <a:rPr lang="en-US" smtClean="0"/>
              <a:pPr/>
              <a:t>5</a:t>
            </a:fld>
            <a:endParaRPr lang="en-US" dirty="0"/>
          </a:p>
        </p:txBody>
      </p:sp>
    </p:spTree>
    <p:extLst>
      <p:ext uri="{BB962C8B-B14F-4D97-AF65-F5344CB8AC3E}">
        <p14:creationId xmlns:p14="http://schemas.microsoft.com/office/powerpoint/2010/main" val="225838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sz="1200" b="0" i="0" dirty="0" smtClean="0">
                <a:ea typeface="ＭＳ Ｐゴシック" panose="020B0600070205080204" pitchFamily="34" charset="-128"/>
              </a:rPr>
              <a:t>Jennifer</a:t>
            </a:r>
          </a:p>
          <a:p>
            <a:endParaRPr lang="en-US" altLang="en-US" sz="1200" b="0" i="0" dirty="0" smtClean="0">
              <a:ea typeface="ＭＳ Ｐゴシック" panose="020B0600070205080204" pitchFamily="34" charset="-128"/>
            </a:endParaRPr>
          </a:p>
          <a:p>
            <a:r>
              <a:rPr lang="en-US" altLang="en-US" sz="1200" b="0" i="0" dirty="0" smtClean="0">
                <a:ea typeface="ＭＳ Ｐゴシック" panose="020B0600070205080204" pitchFamily="34" charset="-128"/>
              </a:rPr>
              <a:t>Before</a:t>
            </a:r>
            <a:r>
              <a:rPr lang="en-US" altLang="en-US" sz="1200" b="0" i="0" baseline="0" dirty="0" smtClean="0">
                <a:ea typeface="ＭＳ Ｐゴシック" panose="020B0600070205080204" pitchFamily="34" charset="-128"/>
              </a:rPr>
              <a:t> we dive in, lets go over some common definitions of attendance. </a:t>
            </a:r>
            <a:r>
              <a:rPr lang="en-US" altLang="en-US" sz="1200" b="0" i="0" dirty="0" smtClean="0">
                <a:ea typeface="ＭＳ Ｐゴシック" panose="020B0600070205080204" pitchFamily="34" charset="-128"/>
              </a:rPr>
              <a:t>Each</a:t>
            </a:r>
            <a:r>
              <a:rPr lang="en-US" altLang="en-US" sz="1200" b="0" i="0" baseline="0" dirty="0" smtClean="0">
                <a:ea typeface="ＭＳ Ｐゴシック" panose="020B0600070205080204" pitchFamily="34" charset="-128"/>
              </a:rPr>
              <a:t> definition, or measure of attendance, is very different and has different implications. </a:t>
            </a:r>
          </a:p>
          <a:p>
            <a:endParaRPr lang="en-US" altLang="en-US" sz="1200" b="0" i="0" baseline="0" dirty="0" smtClean="0">
              <a:ea typeface="ＭＳ Ｐゴシック" panose="020B0600070205080204" pitchFamily="34" charset="-128"/>
            </a:endParaRPr>
          </a:p>
          <a:p>
            <a:r>
              <a:rPr lang="en-US" sz="1200" b="0" i="0" u="none" strike="noStrike" kern="1200" baseline="0" dirty="0" smtClean="0">
                <a:solidFill>
                  <a:schemeClr val="tx1"/>
                </a:solidFill>
                <a:latin typeface="+mn-lt"/>
                <a:ea typeface="+mn-ea"/>
                <a:cs typeface="+mn-cs"/>
              </a:rPr>
              <a:t>Today we are mostly going to focus on the implications of chronic absenteeism to student achievement and well-being.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Chronic absence is different than truancy, which typically refers only to unexcused absences. Chronic absence level (how many students don’t attend school regularly) differs from average daily attendance (ADA), which measures how many students typically attend school each day.</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Both truancy and ADA can easily mask substantial levels of chronic absence</a:t>
            </a:r>
            <a:r>
              <a:rPr lang="en-US" sz="1200" b="0" i="0" u="none" strike="noStrike" kern="1200" baseline="0" dirty="0" smtClean="0">
                <a:solidFill>
                  <a:schemeClr val="tx1"/>
                </a:solidFill>
                <a:latin typeface="+mn-lt"/>
                <a:ea typeface="+mn-ea"/>
                <a:cs typeface="+mn-cs"/>
              </a:rPr>
              <a:t>. Chronic absence data often reveal an undetected challenge among students who may miss a substantial amount of school but for whom many absences are excused.</a:t>
            </a:r>
            <a:endParaRPr lang="en-US" altLang="en-US" sz="1200" i="0" baseline="0" dirty="0" smtClean="0">
              <a:ea typeface="ＭＳ Ｐゴシック" panose="020B0600070205080204" pitchFamily="34" charset="-128"/>
            </a:endParaRPr>
          </a:p>
          <a:p>
            <a:endParaRPr lang="en-US" altLang="en-US" sz="1200" i="0" baseline="0" dirty="0" smtClean="0">
              <a:ea typeface="ＭＳ Ｐゴシック" panose="020B0600070205080204" pitchFamily="34" charset="-128"/>
            </a:endParaRPr>
          </a:p>
          <a:p>
            <a:r>
              <a:rPr lang="en-US" sz="1200" b="0" i="0" u="none" strike="noStrike" kern="1200" baseline="0" dirty="0" smtClean="0">
                <a:solidFill>
                  <a:schemeClr val="tx1"/>
                </a:solidFill>
                <a:latin typeface="+mn-lt"/>
                <a:ea typeface="+mn-ea"/>
                <a:cs typeface="+mn-cs"/>
              </a:rPr>
              <a:t>Although teachers take roll every day, most schools currently do not use their data to monitor if they have a problem with chronic absence. Schools generally focus on ADA and mistakenly assume that 95 percent ADA is an indicator of good attendance. This is not necessarily the case. For example, even in a school of 200 students with 95% ADA, 30% (or 60) of the students could be missing nearly a month of school (i.e. chronically absent) over the course of the school year (taken from Chang, 2011).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0" dirty="0" smtClean="0">
                <a:ea typeface="ＭＳ Ｐゴシック" panose="020B0600070205080204" pitchFamily="34" charset="-128"/>
              </a:rPr>
              <a:t>Citation: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Bruner, Charles, Anne </a:t>
            </a:r>
            <a:r>
              <a:rPr lang="en-US" sz="1200" kern="1200" dirty="0" err="1" smtClean="0">
                <a:solidFill>
                  <a:schemeClr val="tx1"/>
                </a:solidFill>
                <a:effectLst/>
                <a:latin typeface="+mn-lt"/>
                <a:ea typeface="+mn-ea"/>
                <a:cs typeface="+mn-cs"/>
              </a:rPr>
              <a:t>Discher</a:t>
            </a:r>
            <a:r>
              <a:rPr lang="en-US" sz="1200" kern="1200" dirty="0" smtClean="0">
                <a:solidFill>
                  <a:schemeClr val="tx1"/>
                </a:solidFill>
                <a:effectLst/>
                <a:latin typeface="+mn-lt"/>
                <a:ea typeface="+mn-ea"/>
                <a:cs typeface="+mn-cs"/>
              </a:rPr>
              <a:t> and Hedy Chang, </a:t>
            </a:r>
            <a:r>
              <a:rPr lang="en-US" sz="1200" i="1" kern="1200" dirty="0" smtClean="0">
                <a:solidFill>
                  <a:schemeClr val="tx1"/>
                </a:solidFill>
                <a:effectLst/>
                <a:latin typeface="+mn-lt"/>
                <a:ea typeface="+mn-ea"/>
                <a:cs typeface="+mn-cs"/>
              </a:rPr>
              <a:t>Chronic Elementary Absenteeism: A Problem Hidden in Plain Sight</a:t>
            </a:r>
            <a:r>
              <a:rPr lang="en-US" sz="1200" kern="1200" dirty="0" smtClean="0">
                <a:solidFill>
                  <a:schemeClr val="tx1"/>
                </a:solidFill>
                <a:effectLst/>
                <a:latin typeface="+mn-lt"/>
                <a:ea typeface="+mn-ea"/>
                <a:cs typeface="+mn-cs"/>
              </a:rPr>
              <a:t>, Child and Family Policy Center and Attendance Works, November 2011. </a:t>
            </a:r>
            <a:endParaRPr lang="en-US" altLang="en-US" sz="1200" i="0" dirty="0" smtClean="0">
              <a:ea typeface="ＭＳ Ｐゴシック" panose="020B0600070205080204" pitchFamily="34" charset="-128"/>
            </a:endParaRPr>
          </a:p>
          <a:p>
            <a:endParaRPr lang="en-US" altLang="en-US" sz="1200" i="0"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6</a:t>
            </a:fld>
            <a:endParaRPr lang="en-US" dirty="0"/>
          </a:p>
        </p:txBody>
      </p:sp>
    </p:spTree>
    <p:extLst>
      <p:ext uri="{BB962C8B-B14F-4D97-AF65-F5344CB8AC3E}">
        <p14:creationId xmlns:p14="http://schemas.microsoft.com/office/powerpoint/2010/main" val="389927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Jennifer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Let’s </a:t>
            </a:r>
            <a:r>
              <a:rPr lang="en-US" sz="1200" kern="1200" baseline="0" dirty="0" smtClean="0">
                <a:solidFill>
                  <a:schemeClr val="tx1"/>
                </a:solidFill>
                <a:effectLst/>
                <a:latin typeface="+mn-lt"/>
                <a:ea typeface="+mn-ea"/>
                <a:cs typeface="+mn-cs"/>
              </a:rPr>
              <a:t>start by reflecting on our own beliefs about attendance. We will circle back to see how our beliefs square with some of the information we talk about in this session.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Exercise: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Participants identify beliefs about attendance in early grades (partner-up: organize and sort as a quick poll on sticky notes and chart paper. Explicitly address each as we go through presentation) Teasing out: identifying real from myth</a:t>
            </a:r>
            <a:r>
              <a:rPr lang="en-US" sz="1200" kern="1200" dirty="0" smtClean="0">
                <a:solidFill>
                  <a:schemeClr val="tx1"/>
                </a:solidFill>
                <a:effectLst/>
                <a:latin typeface="+mn-lt"/>
                <a:ea typeface="ＭＳ Ｐゴシック" panose="020B0600070205080204" pitchFamily="34" charset="-128"/>
                <a:cs typeface="+mn-cs"/>
              </a:rPr>
              <a:t>.</a:t>
            </a:r>
            <a:endParaRPr lang="en-US" sz="1200" kern="1200" dirty="0" smtClean="0">
              <a:solidFill>
                <a:schemeClr val="tx1"/>
              </a:solidFill>
              <a:effectLst/>
              <a:latin typeface="+mn-lt"/>
              <a:ea typeface="+mn-ea"/>
              <a:cs typeface="+mn-cs"/>
            </a:endParaRPr>
          </a:p>
          <a:p>
            <a:pPr marL="171450" lvl="0" indent="-171450">
              <a:spcBef>
                <a:spcPts val="0"/>
              </a:spcBef>
              <a:spcAft>
                <a:spcPts val="0"/>
              </a:spcAft>
              <a:buFont typeface="Arial" panose="020B0604020202020204" pitchFamily="34" charset="0"/>
              <a:buChar char="•"/>
            </a:pPr>
            <a:r>
              <a:rPr lang="en-US" dirty="0" smtClean="0"/>
              <a:t>Call</a:t>
            </a:r>
            <a:r>
              <a:rPr lang="en-US" baseline="0" dirty="0" smtClean="0"/>
              <a:t> on pairs to share reasons they discussed</a:t>
            </a:r>
          </a:p>
          <a:p>
            <a:pPr marL="171450" lvl="0" indent="-171450">
              <a:spcBef>
                <a:spcPts val="0"/>
              </a:spcBef>
              <a:spcAft>
                <a:spcPts val="0"/>
              </a:spcAft>
              <a:buFont typeface="Arial" panose="020B0604020202020204" pitchFamily="34" charset="0"/>
              <a:buChar char="•"/>
            </a:pPr>
            <a:r>
              <a:rPr lang="en-US" baseline="0" dirty="0" smtClean="0"/>
              <a:t>Ask if there are any missed that were not mentioned</a:t>
            </a:r>
          </a:p>
          <a:p>
            <a:pPr marL="171450" lvl="0" indent="-171450">
              <a:spcBef>
                <a:spcPts val="0"/>
              </a:spcBef>
              <a:spcAft>
                <a:spcPts val="0"/>
              </a:spcAft>
              <a:buFont typeface="Arial" panose="020B0604020202020204" pitchFamily="34" charset="0"/>
              <a:buChar char="•"/>
            </a:pPr>
            <a:r>
              <a:rPr lang="en-US" baseline="0" dirty="0" smtClean="0"/>
              <a:t>Collect stick notes on chart paper and summarize later</a:t>
            </a:r>
          </a:p>
          <a:p>
            <a:pPr marL="0" lvl="0" indent="0">
              <a:spcBef>
                <a:spcPts val="0"/>
              </a:spcBef>
              <a:spcAft>
                <a:spcPts val="0"/>
              </a:spcAft>
              <a:buFont typeface="Arial" panose="020B0604020202020204" pitchFamily="34" charset="0"/>
              <a:buNone/>
            </a:pPr>
            <a:endParaRPr lang="en-US" baseline="0" dirty="0" smtClean="0"/>
          </a:p>
        </p:txBody>
      </p:sp>
    </p:spTree>
    <p:extLst>
      <p:ext uri="{BB962C8B-B14F-4D97-AF65-F5344CB8AC3E}">
        <p14:creationId xmlns:p14="http://schemas.microsoft.com/office/powerpoint/2010/main" val="364031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r>
              <a:rPr lang="en-US" sz="1200" kern="1200" dirty="0" smtClean="0">
                <a:solidFill>
                  <a:schemeClr val="tx1"/>
                </a:solidFill>
                <a:effectLst/>
                <a:latin typeface="+mn-lt"/>
                <a:ea typeface="+mn-ea"/>
                <a:cs typeface="+mn-cs"/>
              </a:rPr>
              <a:t>Rechelle and Jennifer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Give specific examples</a:t>
            </a:r>
          </a:p>
          <a:p>
            <a:pPr lvl="0"/>
            <a:r>
              <a:rPr lang="en-US" sz="1200" kern="1200" dirty="0" smtClean="0">
                <a:solidFill>
                  <a:schemeClr val="tx1"/>
                </a:solidFill>
                <a:effectLst/>
                <a:latin typeface="+mn-lt"/>
                <a:ea typeface="+mn-ea"/>
                <a:cs typeface="+mn-cs"/>
              </a:rPr>
              <a:t>Weave in beliefs</a:t>
            </a:r>
          </a:p>
          <a:p>
            <a:pPr lvl="0"/>
            <a:r>
              <a:rPr lang="en-US" sz="1200" kern="1200" dirty="0" smtClean="0">
                <a:solidFill>
                  <a:schemeClr val="tx1"/>
                </a:solidFill>
                <a:effectLst/>
                <a:latin typeface="+mn-lt"/>
                <a:ea typeface="+mn-ea"/>
                <a:cs typeface="+mn-cs"/>
              </a:rPr>
              <a:t>Ask if</a:t>
            </a:r>
            <a:r>
              <a:rPr lang="en-US" sz="1200" kern="1200" baseline="0" dirty="0" smtClean="0">
                <a:solidFill>
                  <a:schemeClr val="tx1"/>
                </a:solidFill>
                <a:effectLst/>
                <a:latin typeface="+mn-lt"/>
                <a:ea typeface="+mn-ea"/>
                <a:cs typeface="+mn-cs"/>
              </a:rPr>
              <a:t> any of this resonates with audience</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Five common myths identified by Attendance Works: … we might even see</a:t>
            </a:r>
            <a:r>
              <a:rPr lang="en-US" sz="1200" kern="1200" baseline="0" dirty="0" smtClean="0">
                <a:solidFill>
                  <a:schemeClr val="tx1"/>
                </a:solidFill>
                <a:effectLst/>
                <a:latin typeface="+mn-lt"/>
                <a:ea typeface="+mn-ea"/>
                <a:cs typeface="+mn-cs"/>
              </a:rPr>
              <a:t> some of these from your responses</a:t>
            </a:r>
            <a:endParaRPr lang="en-US" sz="1050" kern="1200" dirty="0" smtClean="0">
              <a:solidFill>
                <a:schemeClr val="tx1"/>
              </a:solidFill>
              <a:effectLst/>
              <a:latin typeface="+mn-lt"/>
              <a:ea typeface="+mn-ea"/>
              <a:cs typeface="+mn-cs"/>
            </a:endParaRPr>
          </a:p>
          <a:p>
            <a:pPr marL="0" lvl="0" indent="0">
              <a:buNone/>
            </a:pPr>
            <a:endParaRPr lang="en-US" sz="1200" b="0" i="0" u="none" strike="noStrike" kern="1200" baseline="0" dirty="0" smtClean="0">
              <a:solidFill>
                <a:schemeClr val="tx1"/>
              </a:solidFill>
              <a:effectLst/>
              <a:latin typeface="+mn-lt"/>
              <a:ea typeface="+mn-ea"/>
              <a:cs typeface="+mn-cs"/>
            </a:endParaRPr>
          </a:p>
          <a:p>
            <a:pPr marL="0" lvl="0" indent="0">
              <a:buNone/>
            </a:pPr>
            <a:r>
              <a:rPr lang="en-US" sz="1200" b="0" i="0" u="none" strike="noStrike" kern="1200" baseline="0" dirty="0" smtClean="0">
                <a:solidFill>
                  <a:schemeClr val="tx1"/>
                </a:solidFill>
                <a:latin typeface="+mn-lt"/>
                <a:ea typeface="+mn-ea"/>
                <a:cs typeface="+mn-cs"/>
              </a:rPr>
              <a:t>Parents tend to underestimate both their child’s </a:t>
            </a:r>
            <a:r>
              <a:rPr lang="en-US" sz="1200" b="0" i="1" u="none" strike="noStrike" kern="1200" baseline="0" dirty="0" smtClean="0">
                <a:solidFill>
                  <a:schemeClr val="tx1"/>
                </a:solidFill>
                <a:latin typeface="+mn-lt"/>
                <a:ea typeface="+mn-ea"/>
                <a:cs typeface="+mn-cs"/>
              </a:rPr>
              <a:t>total </a:t>
            </a:r>
            <a:r>
              <a:rPr lang="en-US" sz="1200" b="0" i="0" u="none" strike="noStrike" kern="1200" baseline="0" dirty="0" smtClean="0">
                <a:solidFill>
                  <a:schemeClr val="tx1"/>
                </a:solidFill>
                <a:latin typeface="+mn-lt"/>
                <a:ea typeface="+mn-ea"/>
                <a:cs typeface="+mn-cs"/>
              </a:rPr>
              <a:t>absences and </a:t>
            </a:r>
            <a:r>
              <a:rPr lang="en-US" sz="1200" b="0" i="1" u="none" strike="noStrike" kern="1200" baseline="0" dirty="0" smtClean="0">
                <a:solidFill>
                  <a:schemeClr val="tx1"/>
                </a:solidFill>
                <a:latin typeface="+mn-lt"/>
                <a:ea typeface="+mn-ea"/>
                <a:cs typeface="+mn-cs"/>
              </a:rPr>
              <a:t>relative </a:t>
            </a:r>
            <a:r>
              <a:rPr lang="en-US" sz="1200" b="0" i="0" u="none" strike="noStrike" kern="1200" baseline="0" dirty="0" smtClean="0">
                <a:solidFill>
                  <a:schemeClr val="tx1"/>
                </a:solidFill>
                <a:latin typeface="+mn-lt"/>
                <a:ea typeface="+mn-ea"/>
                <a:cs typeface="+mn-cs"/>
              </a:rPr>
              <a:t>absences compared to their child’s classmates. </a:t>
            </a:r>
          </a:p>
          <a:p>
            <a:pPr marL="0" lvl="0" indent="0">
              <a:buNone/>
            </a:pPr>
            <a:endParaRPr lang="en-US" sz="1200" b="0" i="0" u="none" strike="noStrike" kern="1200" baseline="0" dirty="0" smtClean="0">
              <a:solidFill>
                <a:schemeClr val="tx1"/>
              </a:solidFill>
              <a:effectLst/>
              <a:latin typeface="+mn-lt"/>
              <a:ea typeface="+mn-ea"/>
              <a:cs typeface="+mn-cs"/>
            </a:endParaRPr>
          </a:p>
          <a:p>
            <a:pPr marL="342900"/>
            <a:r>
              <a:rPr lang="en-US" sz="1200" b="0" i="0" u="none" strike="noStrike" kern="1200" baseline="0" dirty="0" smtClean="0">
                <a:solidFill>
                  <a:schemeClr val="tx1"/>
                </a:solidFill>
                <a:effectLst/>
                <a:latin typeface="+mn-lt"/>
                <a:ea typeface="+mn-ea"/>
                <a:cs typeface="+mn-cs"/>
              </a:rPr>
              <a:t>These myths stem our beliefs about education: </a:t>
            </a:r>
            <a:r>
              <a:rPr lang="en-US" sz="3600" dirty="0" smtClean="0">
                <a:latin typeface="Constantia" panose="02030602050306030303" pitchFamily="18" charset="0"/>
              </a:rPr>
              <a:t>Most parents deeply value education, yet beliefs about attendance affect motivation to engage in their child’s education</a:t>
            </a:r>
            <a:endParaRPr lang="en-US" sz="1000" dirty="0" smtClean="0">
              <a:latin typeface="Constantia" panose="02030602050306030303" pitchFamily="18" charset="0"/>
            </a:endParaRPr>
          </a:p>
          <a:p>
            <a:pPr marL="1147763" lvl="1" indent="-457200">
              <a:buFontTx/>
              <a:buAutoNum type="arabicPeriod"/>
            </a:pPr>
            <a:r>
              <a:rPr lang="en-US" sz="3200" dirty="0" smtClean="0">
                <a:latin typeface="Constantia" panose="02030602050306030303" pitchFamily="18" charset="0"/>
              </a:rPr>
              <a:t>Beliefs derived from personal experiences</a:t>
            </a:r>
          </a:p>
          <a:p>
            <a:pPr marL="1147763" lvl="1" indent="-457200">
              <a:buFontTx/>
              <a:buAutoNum type="arabicPeriod"/>
            </a:pPr>
            <a:r>
              <a:rPr lang="en-US" sz="3200" dirty="0" smtClean="0">
                <a:latin typeface="Constantia" panose="02030602050306030303" pitchFamily="18" charset="0"/>
              </a:rPr>
              <a:t>Less likely to engage when rigor &amp; learning in K-3 classrooms is underestimated</a:t>
            </a:r>
          </a:p>
          <a:p>
            <a:pPr marL="1147763" lvl="1" indent="-457200">
              <a:buFontTx/>
              <a:buAutoNum type="arabicPeriod"/>
            </a:pPr>
            <a:r>
              <a:rPr lang="en-US" sz="3200" dirty="0" smtClean="0">
                <a:latin typeface="Constantia" panose="02030602050306030303" pitchFamily="18" charset="0"/>
              </a:rPr>
              <a:t>Assume their children will graduate: Long-term implications of absenteeism does not seem relevant </a:t>
            </a:r>
          </a:p>
          <a:p>
            <a:pPr marL="1147763" lvl="1" indent="-457200">
              <a:buFontTx/>
              <a:buAutoNum type="arabicPeriod"/>
            </a:pPr>
            <a:endParaRPr lang="en-US" sz="3200" dirty="0" smtClean="0">
              <a:latin typeface="Constantia" panose="02030602050306030303" pitchFamily="18" charset="0"/>
            </a:endParaRPr>
          </a:p>
          <a:p>
            <a:pPr lvl="0"/>
            <a:r>
              <a:rPr lang="en-US" sz="1200" b="1" i="0" u="none" strike="noStrike" kern="1200" baseline="0" dirty="0" smtClean="0">
                <a:solidFill>
                  <a:schemeClr val="tx1"/>
                </a:solidFill>
                <a:latin typeface="+mn-lt"/>
                <a:ea typeface="+mn-ea"/>
                <a:cs typeface="+mn-cs"/>
              </a:rPr>
              <a:t>Parent beliefs are important to attendance and to building school-family partnerships</a:t>
            </a:r>
          </a:p>
          <a:p>
            <a:pPr lvl="0"/>
            <a:endParaRPr lang="en-US" sz="1200" b="1" i="0" u="none" strike="noStrike" kern="1200" baseline="0" dirty="0" smtClean="0">
              <a:solidFill>
                <a:schemeClr val="tx1"/>
              </a:solidFill>
              <a:latin typeface="+mn-lt"/>
              <a:ea typeface="+mn-ea"/>
              <a:cs typeface="+mn-cs"/>
            </a:endParaRPr>
          </a:p>
          <a:p>
            <a:pPr lvl="0"/>
            <a:r>
              <a:rPr lang="en-US" sz="1200" b="1" i="0" u="none" strike="noStrike" kern="1200" baseline="0" dirty="0" smtClean="0">
                <a:solidFill>
                  <a:schemeClr val="tx1"/>
                </a:solidFill>
                <a:latin typeface="+mn-lt"/>
                <a:ea typeface="+mn-ea"/>
                <a:cs typeface="+mn-cs"/>
              </a:rPr>
              <a:t>Children of parents who believe attendance is important are more likely to attend school more </a:t>
            </a:r>
          </a:p>
          <a:p>
            <a:pPr lvl="0"/>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Targeting parental beliefs is a logical intervention point for mobilizing parental involvement in kindergarten and elementary school. In particular, this intervention suggests schools might target parental beliefs by emphasizing the value of regular attendance in the early grades and providing periodic updates on students’ attendance records. </a:t>
            </a:r>
          </a:p>
          <a:p>
            <a:pPr lvl="0"/>
            <a:endParaRPr lang="en-US" sz="1200" b="0" i="0" u="none" strike="noStrike" kern="1200" baseline="0" dirty="0" smtClean="0">
              <a:solidFill>
                <a:schemeClr val="tx1"/>
              </a:solidFill>
              <a:effectLst/>
              <a:latin typeface="+mn-lt"/>
              <a:ea typeface="+mn-ea"/>
              <a:cs typeface="+mn-cs"/>
            </a:endParaRPr>
          </a:p>
          <a:p>
            <a:pPr lvl="0"/>
            <a:r>
              <a:rPr lang="en-US" sz="1200" b="0" i="0" u="none" strike="noStrike" kern="1200" baseline="0" dirty="0" smtClean="0">
                <a:solidFill>
                  <a:schemeClr val="tx1"/>
                </a:solidFill>
                <a:latin typeface="+mn-lt"/>
                <a:ea typeface="+mn-ea"/>
                <a:cs typeface="+mn-cs"/>
              </a:rPr>
              <a:t>“failure in the early grades virtually ensures failure in later schooling” (</a:t>
            </a:r>
            <a:r>
              <a:rPr lang="en-US" sz="1200" b="0" i="0" u="none" strike="noStrike" kern="1200" baseline="0" dirty="0" err="1" smtClean="0">
                <a:solidFill>
                  <a:schemeClr val="tx1"/>
                </a:solidFill>
                <a:latin typeface="+mn-lt"/>
                <a:ea typeface="+mn-ea"/>
                <a:cs typeface="+mn-cs"/>
              </a:rPr>
              <a:t>Slavin</a:t>
            </a:r>
            <a:r>
              <a:rPr lang="en-US" sz="1200" b="0" i="0" u="none" strike="noStrike" kern="1200" baseline="0" dirty="0" smtClean="0">
                <a:solidFill>
                  <a:schemeClr val="tx1"/>
                </a:solidFill>
                <a:latin typeface="+mn-lt"/>
                <a:ea typeface="+mn-ea"/>
                <a:cs typeface="+mn-cs"/>
              </a:rPr>
              <a:t>, 1999, p. 105). Focusing on the standards students must meet by the end of their current grade and the threat of lost learning time may be more effective at motivating parental involvement than the threat of dropout in grades K-5. </a:t>
            </a:r>
          </a:p>
          <a:p>
            <a:pPr lvl="0"/>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Communications should emphasize that students in grades as early as kindergarten experience rigorous, standard-based schooling that forms the foundation for future learning </a:t>
            </a:r>
            <a:endParaRPr lang="en-US" sz="3200" dirty="0" smtClean="0">
              <a:latin typeface="Constantia" panose="02030602050306030303" pitchFamily="18" charset="0"/>
            </a:endParaRPr>
          </a:p>
          <a:p>
            <a:pPr marL="0" lvl="0" indent="0">
              <a:buNone/>
            </a:pPr>
            <a:r>
              <a:rPr lang="en-US" sz="1200" b="0" i="0" u="none" strike="noStrike" kern="1200" baseline="0" dirty="0" smtClean="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A8696D-FAA4-4FE7-939E-2F9B03F5BEE6}" type="slidenum">
              <a:rPr lang="en-US" smtClean="0"/>
              <a:pPr/>
              <a:t>8</a:t>
            </a:fld>
            <a:endParaRPr lang="en-US" dirty="0"/>
          </a:p>
        </p:txBody>
      </p:sp>
    </p:spTree>
    <p:extLst>
      <p:ext uri="{BB962C8B-B14F-4D97-AF65-F5344CB8AC3E}">
        <p14:creationId xmlns:p14="http://schemas.microsoft.com/office/powerpoint/2010/main" val="12446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ea typeface="ＭＳ Ｐゴシック" panose="020B0600070205080204" pitchFamily="34" charset="-128"/>
              </a:rPr>
              <a:t>Jennifer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ea typeface="ＭＳ Ｐゴシック" panose="020B0600070205080204" pitchFamily="34" charset="-128"/>
              </a:rPr>
              <a:t>G</a:t>
            </a:r>
            <a:r>
              <a:rPr lang="en-US" altLang="en-US" sz="1200" b="0" dirty="0" smtClean="0">
                <a:ea typeface="ＭＳ Ｐゴシック" panose="020B0600070205080204" pitchFamily="34" charset="-128"/>
              </a:rPr>
              <a:t>rades k-1 have higher rates of chronic absenteeism than most people</a:t>
            </a:r>
            <a:r>
              <a:rPr lang="en-US" altLang="en-US" sz="1200" b="0" baseline="0" dirty="0" smtClean="0">
                <a:ea typeface="ＭＳ Ｐゴシック" panose="020B0600070205080204" pitchFamily="34" charset="-128"/>
              </a:rPr>
              <a:t> </a:t>
            </a:r>
            <a:r>
              <a:rPr lang="en-US" altLang="en-US" sz="1200" b="0" dirty="0" smtClean="0">
                <a:ea typeface="ＭＳ Ｐゴシック" panose="020B0600070205080204" pitchFamily="34" charset="-128"/>
              </a:rPr>
              <a:t>expect.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smtClean="0">
                <a:ea typeface="ＭＳ Ｐゴシック" panose="020B0600070205080204" pitchFamily="34" charset="-128"/>
              </a:rPr>
              <a:t>Beliefs about attendance is</a:t>
            </a:r>
            <a:r>
              <a:rPr lang="en-US" altLang="en-US" sz="1200" b="0" baseline="0" dirty="0" smtClean="0">
                <a:ea typeface="ＭＳ Ｐゴシック" panose="020B0600070205080204" pitchFamily="34" charset="-128"/>
              </a:rPr>
              <a:t> a strong contributor to the high rates of chronic absenteeism we see in grades kindergarten and first grades.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dirty="0" smtClean="0">
                <a:ea typeface="ＭＳ Ｐゴシック" panose="020B0600070205080204" pitchFamily="34" charset="-128"/>
              </a:rPr>
              <a:t>Additionally, attendance</a:t>
            </a:r>
            <a:r>
              <a:rPr lang="en-US" altLang="en-US" sz="1200" b="0" baseline="0" dirty="0" smtClean="0">
                <a:ea typeface="ＭＳ Ｐゴシック" panose="020B0600070205080204" pitchFamily="34" charset="-128"/>
              </a:rPr>
              <a:t> is not mandated by law in these grades.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baseline="0" dirty="0" smtClean="0">
                <a:ea typeface="ＭＳ Ｐゴシック" panose="020B0600070205080204" pitchFamily="34" charset="-128"/>
              </a:rPr>
              <a:t>We have long over-looked the importance of attendance in these grades because we all share long-held beliefs about the need to attend k-1… our focus has often been on attendance in later grades where the connection to academic failure and dropping out is much more evident/visible/easily seen.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ea typeface="ＭＳ Ｐゴシック" panose="020B0600070205080204" pitchFamily="34" charset="-128"/>
              </a:rPr>
              <a:t>Graph reads “Of the students enrolled in kindergarten in school year 2017-18, 20 percent of them were chronically absent.”</a:t>
            </a:r>
          </a:p>
          <a:p>
            <a:endParaRPr lang="en-US" altLang="en-US" sz="1200" b="0" dirty="0" smtClean="0">
              <a:ea typeface="ＭＳ Ｐゴシック" panose="020B0600070205080204" pitchFamily="34" charset="-128"/>
            </a:endParaRPr>
          </a:p>
          <a:p>
            <a:r>
              <a:rPr lang="en-US" altLang="en-US" sz="1200" b="0" baseline="0" dirty="0" smtClean="0">
                <a:ea typeface="ＭＳ Ｐゴシック" panose="020B0600070205080204" pitchFamily="34" charset="-128"/>
              </a:rPr>
              <a:t>Students in grades K-3 missed a total of 184060 days (118782 w/satisfactory attendance, 52431 w/chronic attendance, 12847 w/severe chronic). Median days absent by group = 7 among satisfactory, 20 chronic, and 36 for severe chronic.</a:t>
            </a:r>
          </a:p>
          <a:p>
            <a:endParaRPr lang="en-US" altLang="en-US" sz="1200" b="0" baseline="0" dirty="0" smtClean="0">
              <a:ea typeface="ＭＳ Ｐゴシック" panose="020B0600070205080204" pitchFamily="34" charset="-128"/>
            </a:endParaRPr>
          </a:p>
          <a:p>
            <a:r>
              <a:rPr lang="en-US" altLang="en-US" sz="1200" b="0" baseline="0" dirty="0" smtClean="0">
                <a:ea typeface="ＭＳ Ｐゴシック" panose="020B0600070205080204" pitchFamily="34" charset="-128"/>
              </a:rPr>
              <a:t>Medical absences account for more than half (52%) of absences in ES, followed by Circumstance ( 21%) and unverified (19%).</a:t>
            </a:r>
          </a:p>
          <a:p>
            <a:r>
              <a:rPr lang="en-US" altLang="en-US" sz="1200" b="0" dirty="0" smtClean="0">
                <a:ea typeface="ＭＳ Ｐゴシック" panose="020B0600070205080204" pitchFamily="34" charset="-128"/>
              </a:rPr>
              <a:t>19 percent (12616</a:t>
            </a:r>
            <a:r>
              <a:rPr lang="en-US" altLang="en-US" sz="1200" b="0" baseline="0" dirty="0" smtClean="0">
                <a:ea typeface="ＭＳ Ｐゴシック" panose="020B0600070205080204" pitchFamily="34" charset="-128"/>
              </a:rPr>
              <a:t> of 66023) of students enrolled in the WCSD were chronically absent in school year 2017-18. </a:t>
            </a:r>
          </a:p>
          <a:p>
            <a:endParaRPr lang="en-US" altLang="en-US" sz="1200" b="0" baseline="0" dirty="0" smtClean="0">
              <a:ea typeface="ＭＳ Ｐゴシック" panose="020B0600070205080204" pitchFamily="34" charset="-128"/>
            </a:endParaRPr>
          </a:p>
          <a:p>
            <a:pPr marL="623887" indent="-457200">
              <a:buClr>
                <a:schemeClr val="tx1"/>
              </a:buClr>
              <a:buSzPct val="100000"/>
              <a:buFont typeface="Arial" panose="020B0604020202020204" pitchFamily="34" charset="0"/>
              <a:buChar char="•"/>
            </a:pPr>
            <a:r>
              <a:rPr lang="en-US" sz="1200" b="0" dirty="0" smtClean="0">
                <a:latin typeface="Constantia" panose="02030602050306030303" pitchFamily="18" charset="0"/>
              </a:rPr>
              <a:t>One-fifth or more of students </a:t>
            </a:r>
            <a:r>
              <a:rPr lang="en-US" sz="1200" dirty="0" smtClean="0">
                <a:latin typeface="Constantia" panose="02030602050306030303" pitchFamily="18" charset="0"/>
              </a:rPr>
              <a:t>were chronically absent at </a:t>
            </a:r>
            <a:r>
              <a:rPr lang="en-US" sz="1600" b="1" dirty="0" smtClean="0">
                <a:solidFill>
                  <a:schemeClr val="accent6">
                    <a:lumMod val="50000"/>
                  </a:schemeClr>
                </a:solidFill>
                <a:latin typeface="Constantia" panose="02030602050306030303" pitchFamily="18" charset="0"/>
              </a:rPr>
              <a:t>34%</a:t>
            </a:r>
            <a:r>
              <a:rPr lang="en-US" sz="1200" dirty="0" smtClean="0">
                <a:latin typeface="Constantia" panose="02030602050306030303" pitchFamily="18" charset="0"/>
              </a:rPr>
              <a:t> of WCSD schools in 2017-18.</a:t>
            </a:r>
            <a:endParaRPr lang="en-US" sz="800" dirty="0" smtClean="0">
              <a:latin typeface="Constantia" panose="02030602050306030303" pitchFamily="18" charset="0"/>
            </a:endParaRPr>
          </a:p>
          <a:p>
            <a:pPr marL="623887" indent="-457200">
              <a:buClr>
                <a:schemeClr val="tx1"/>
              </a:buClr>
              <a:buSzPct val="100000"/>
              <a:buFont typeface="Arial" panose="020B0604020202020204" pitchFamily="34" charset="0"/>
              <a:buChar char="•"/>
            </a:pPr>
            <a:r>
              <a:rPr lang="en-US" sz="1200" dirty="0" smtClean="0">
                <a:latin typeface="Constantia" panose="02030602050306030303" pitchFamily="18" charset="0"/>
              </a:rPr>
              <a:t>The median percentage of chronic absence across WCSD schools was 16%.</a:t>
            </a:r>
          </a:p>
          <a:p>
            <a:pPr marL="571500" indent="-406400">
              <a:buClr>
                <a:schemeClr val="tx1"/>
              </a:buClr>
              <a:buSzPct val="100000"/>
              <a:buFont typeface="Arial" panose="020B0604020202020204" pitchFamily="34" charset="0"/>
              <a:buChar char="•"/>
              <a:tabLst>
                <a:tab pos="571500" algn="l"/>
              </a:tabLst>
            </a:pPr>
            <a:r>
              <a:rPr lang="en-US" sz="1200" dirty="0" smtClean="0">
                <a:solidFill>
                  <a:schemeClr val="accent2">
                    <a:lumMod val="75000"/>
                  </a:schemeClr>
                </a:solidFill>
                <a:latin typeface="Constantia" panose="02030602050306030303" pitchFamily="18" charset="0"/>
              </a:rPr>
              <a:t> </a:t>
            </a:r>
            <a:r>
              <a:rPr lang="en-US" sz="1600" b="1" dirty="0" smtClean="0">
                <a:solidFill>
                  <a:schemeClr val="accent2">
                    <a:lumMod val="75000"/>
                  </a:schemeClr>
                </a:solidFill>
                <a:latin typeface="Constantia" panose="02030602050306030303" pitchFamily="18" charset="0"/>
              </a:rPr>
              <a:t>672,929</a:t>
            </a:r>
            <a:r>
              <a:rPr lang="en-US" sz="1200" dirty="0" smtClean="0">
                <a:latin typeface="Constantia" panose="02030602050306030303" pitchFamily="18" charset="0"/>
              </a:rPr>
              <a:t> days were missed last year by WCSD students who were enrolled for at least 10 days </a:t>
            </a:r>
          </a:p>
          <a:p>
            <a:pPr marL="571500" indent="-406400">
              <a:buClr>
                <a:schemeClr val="tx1"/>
              </a:buClr>
              <a:buSzPct val="100000"/>
              <a:buFont typeface="Arial" panose="020B0604020202020204" pitchFamily="34" charset="0"/>
              <a:buChar char="•"/>
              <a:tabLst>
                <a:tab pos="571500" algn="l"/>
              </a:tabLst>
            </a:pPr>
            <a:endParaRPr lang="en-US" altLang="en-US" sz="1200" baseline="0" dirty="0" smtClean="0">
              <a:latin typeface="Constantia" panose="02030602050306030303" pitchFamily="18" charset="0"/>
              <a:ea typeface="ＭＳ Ｐゴシック" panose="020B0600070205080204" pitchFamily="34" charset="-128"/>
            </a:endParaRPr>
          </a:p>
          <a:p>
            <a:pPr marL="165100" indent="0">
              <a:buClr>
                <a:schemeClr val="tx1"/>
              </a:buClr>
              <a:buSzPct val="100000"/>
              <a:buFont typeface="Arial" panose="020B0604020202020204" pitchFamily="34" charset="0"/>
              <a:buNone/>
              <a:tabLst>
                <a:tab pos="571500" algn="l"/>
              </a:tabLst>
            </a:pPr>
            <a:r>
              <a:rPr lang="en-US" altLang="en-US" sz="1200" baseline="0" dirty="0" smtClean="0">
                <a:ea typeface="ＭＳ Ｐゴシック" panose="020B0600070205080204" pitchFamily="34" charset="-128"/>
              </a:rPr>
              <a:t>Note. Data does not include charter schools or Rise Academy for Adult Achievement.</a:t>
            </a:r>
          </a:p>
        </p:txBody>
      </p:sp>
      <p:sp>
        <p:nvSpPr>
          <p:cNvPr id="4" name="Slide Number Placeholder 3"/>
          <p:cNvSpPr>
            <a:spLocks noGrp="1"/>
          </p:cNvSpPr>
          <p:nvPr>
            <p:ph type="sldNum" sz="quarter" idx="10"/>
          </p:nvPr>
        </p:nvSpPr>
        <p:spPr/>
        <p:txBody>
          <a:bodyPr/>
          <a:lstStyle/>
          <a:p>
            <a:fld id="{1EA8696D-FAA4-4FE7-939E-2F9B03F5BEE6}" type="slidenum">
              <a:rPr lang="en-US" smtClean="0"/>
              <a:pPr/>
              <a:t>9</a:t>
            </a:fld>
            <a:endParaRPr lang="en-US" dirty="0"/>
          </a:p>
        </p:txBody>
      </p:sp>
    </p:spTree>
    <p:extLst>
      <p:ext uri="{BB962C8B-B14F-4D97-AF65-F5344CB8AC3E}">
        <p14:creationId xmlns:p14="http://schemas.microsoft.com/office/powerpoint/2010/main" val="360687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57176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8104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3411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82315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36228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913630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20848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206492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96809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44968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112462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3B74A-B0FF-4A62-A325-13B931C8837B}" type="datetimeFigureOut">
              <a:rPr lang="en-US" smtClean="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3DE4E1-0DD2-4324-961B-4DBBB148F6B6}" type="slidenum">
              <a:rPr lang="en-US" smtClean="0"/>
              <a:pPr/>
              <a:t>‹#›</a:t>
            </a:fld>
            <a:endParaRPr lang="en-US" dirty="0"/>
          </a:p>
        </p:txBody>
      </p:sp>
    </p:spTree>
    <p:extLst>
      <p:ext uri="{BB962C8B-B14F-4D97-AF65-F5344CB8AC3E}">
        <p14:creationId xmlns:p14="http://schemas.microsoft.com/office/powerpoint/2010/main" val="356632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3B74A-B0FF-4A62-A325-13B931C8837B}" type="datetimeFigureOut">
              <a:rPr lang="en-US" smtClean="0"/>
              <a:pPr/>
              <a:t>1/31/2022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DE4E1-0DD2-4324-961B-4DBBB148F6B6}" type="slidenum">
              <a:rPr lang="en-US" smtClean="0"/>
              <a:pPr/>
              <a:t>‹#›</a:t>
            </a:fld>
            <a:endParaRPr lang="en-US" dirty="0"/>
          </a:p>
        </p:txBody>
      </p:sp>
      <p:pic>
        <p:nvPicPr>
          <p:cNvPr id="7" name="Picture 6" descr="Powerpoint-TemplateRevFINAL.png"/>
          <p:cNvPicPr>
            <a:picLocks noChangeAspect="1"/>
          </p:cNvPicPr>
          <p:nvPr/>
        </p:nvPicPr>
        <p:blipFill rotWithShape="1">
          <a:blip r:embed="rId14">
            <a:extLst>
              <a:ext uri="{28A0092B-C50C-407E-A947-70E740481C1C}">
                <a14:useLocalDpi xmlns:a14="http://schemas.microsoft.com/office/drawing/2010/main" val="0"/>
              </a:ext>
            </a:extLst>
          </a:blip>
          <a:srcRect t="83333"/>
          <a:stretch/>
        </p:blipFill>
        <p:spPr>
          <a:xfrm>
            <a:off x="0" y="5715000"/>
            <a:ext cx="9144000" cy="1143000"/>
          </a:xfrm>
          <a:prstGeom prst="rect">
            <a:avLst/>
          </a:prstGeom>
        </p:spPr>
      </p:pic>
    </p:spTree>
    <p:extLst>
      <p:ext uri="{BB962C8B-B14F-4D97-AF65-F5344CB8AC3E}">
        <p14:creationId xmlns:p14="http://schemas.microsoft.com/office/powerpoint/2010/main" val="3488120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9849182">
            <a:off x="6014478" y="4160247"/>
            <a:ext cx="3358371" cy="954107"/>
          </a:xfrm>
          <a:prstGeom prst="rect">
            <a:avLst/>
          </a:prstGeom>
          <a:noFill/>
        </p:spPr>
        <p:txBody>
          <a:bodyPr wrap="square" rtlCol="0">
            <a:spAutoFit/>
          </a:bodyPr>
          <a:lstStyle/>
          <a:p>
            <a:pPr algn="ctr"/>
            <a:r>
              <a:rPr lang="en-US" sz="2000" b="1" dirty="0" smtClean="0">
                <a:solidFill>
                  <a:schemeClr val="accent2">
                    <a:lumMod val="50000"/>
                  </a:schemeClr>
                </a:solidFill>
                <a:latin typeface="Constantia" panose="02030602050306030303" pitchFamily="18" charset="0"/>
              </a:rPr>
              <a:t>Jennifer Harris </a:t>
            </a:r>
          </a:p>
          <a:p>
            <a:pPr algn="ctr"/>
            <a:r>
              <a:rPr lang="en-US" dirty="0" smtClean="0">
                <a:solidFill>
                  <a:schemeClr val="accent2">
                    <a:lumMod val="50000"/>
                  </a:schemeClr>
                </a:solidFill>
                <a:latin typeface="Constantia" panose="02030602050306030303" pitchFamily="18" charset="0"/>
              </a:rPr>
              <a:t>Program Evaluator, WCSD Office of Accountability</a:t>
            </a:r>
            <a:endParaRPr lang="en-US" dirty="0">
              <a:solidFill>
                <a:schemeClr val="accent2">
                  <a:lumMod val="50000"/>
                </a:schemeClr>
              </a:solidFill>
              <a:latin typeface="Constantia" panose="02030602050306030303" pitchFamily="18" charset="0"/>
            </a:endParaRPr>
          </a:p>
        </p:txBody>
      </p:sp>
      <p:pic>
        <p:nvPicPr>
          <p:cNvPr id="7" name="Picture 6" descr="Picture of classroom desks" title="Picture"/>
          <p:cNvPicPr>
            <a:picLocks noChangeAspect="1"/>
          </p:cNvPicPr>
          <p:nvPr/>
        </p:nvPicPr>
        <p:blipFill rotWithShape="1">
          <a:blip r:embed="rId3">
            <a:extLst>
              <a:ext uri="{28A0092B-C50C-407E-A947-70E740481C1C}">
                <a14:useLocalDpi xmlns:a14="http://schemas.microsoft.com/office/drawing/2010/main" val="0"/>
              </a:ext>
            </a:extLst>
          </a:blip>
          <a:srcRect t="23670"/>
          <a:stretch/>
        </p:blipFill>
        <p:spPr>
          <a:xfrm>
            <a:off x="2857500" y="3886200"/>
            <a:ext cx="3429000" cy="1950668"/>
          </a:xfrm>
          <a:prstGeom prst="rect">
            <a:avLst/>
          </a:prstGeom>
        </p:spPr>
      </p:pic>
      <p:sp>
        <p:nvSpPr>
          <p:cNvPr id="4" name="TextBox 3"/>
          <p:cNvSpPr txBox="1"/>
          <p:nvPr/>
        </p:nvSpPr>
        <p:spPr>
          <a:xfrm rot="19849182">
            <a:off x="-234741" y="3916457"/>
            <a:ext cx="3050941" cy="954107"/>
          </a:xfrm>
          <a:prstGeom prst="rect">
            <a:avLst/>
          </a:prstGeom>
          <a:noFill/>
        </p:spPr>
        <p:txBody>
          <a:bodyPr wrap="square" rtlCol="0">
            <a:spAutoFit/>
          </a:bodyPr>
          <a:lstStyle/>
          <a:p>
            <a:pPr algn="ctr"/>
            <a:r>
              <a:rPr lang="en-US" sz="2000" b="1" dirty="0" smtClean="0">
                <a:solidFill>
                  <a:schemeClr val="accent4">
                    <a:lumMod val="50000"/>
                  </a:schemeClr>
                </a:solidFill>
                <a:latin typeface="Constantia" panose="02030602050306030303" pitchFamily="18" charset="0"/>
              </a:rPr>
              <a:t>Rechelle Murillo </a:t>
            </a:r>
          </a:p>
          <a:p>
            <a:pPr algn="ctr"/>
            <a:r>
              <a:rPr lang="en-US" dirty="0" smtClean="0">
                <a:solidFill>
                  <a:schemeClr val="accent4">
                    <a:lumMod val="50000"/>
                  </a:schemeClr>
                </a:solidFill>
                <a:latin typeface="Constantia" panose="02030602050306030303" pitchFamily="18" charset="0"/>
              </a:rPr>
              <a:t>Coordinator, WCSD Intervention Department</a:t>
            </a:r>
            <a:endParaRPr lang="en-US" dirty="0">
              <a:solidFill>
                <a:schemeClr val="accent4">
                  <a:lumMod val="50000"/>
                </a:schemeClr>
              </a:solidFill>
              <a:latin typeface="Constantia" panose="02030602050306030303" pitchFamily="18" charset="0"/>
            </a:endParaRPr>
          </a:p>
        </p:txBody>
      </p:sp>
      <p:sp>
        <p:nvSpPr>
          <p:cNvPr id="2" name="Subtitle 1"/>
          <p:cNvSpPr>
            <a:spLocks noGrp="1"/>
          </p:cNvSpPr>
          <p:nvPr>
            <p:ph type="subTitle" idx="1"/>
          </p:nvPr>
        </p:nvSpPr>
        <p:spPr>
          <a:xfrm>
            <a:off x="1" y="3048000"/>
            <a:ext cx="9143999" cy="654431"/>
          </a:xfrm>
        </p:spPr>
        <p:txBody>
          <a:bodyPr>
            <a:normAutofit/>
          </a:bodyPr>
          <a:lstStyle/>
          <a:p>
            <a:r>
              <a:rPr lang="en-US" sz="3600" dirty="0" smtClean="0">
                <a:solidFill>
                  <a:schemeClr val="accent5">
                    <a:lumMod val="75000"/>
                  </a:schemeClr>
                </a:solidFill>
                <a:latin typeface="Constantia" panose="02030602050306030303" pitchFamily="18" charset="0"/>
              </a:rPr>
              <a:t>September 22, 2018</a:t>
            </a:r>
            <a:endParaRPr lang="en-US" sz="3600" dirty="0">
              <a:solidFill>
                <a:schemeClr val="accent5">
                  <a:lumMod val="75000"/>
                </a:schemeClr>
              </a:solidFill>
              <a:latin typeface="Constantia" panose="02030602050306030303" pitchFamily="18" charset="0"/>
            </a:endParaRPr>
          </a:p>
        </p:txBody>
      </p:sp>
      <p:sp>
        <p:nvSpPr>
          <p:cNvPr id="5" name="Title 2"/>
          <p:cNvSpPr txBox="1">
            <a:spLocks/>
          </p:cNvSpPr>
          <p:nvPr/>
        </p:nvSpPr>
        <p:spPr>
          <a:xfrm>
            <a:off x="1" y="1676400"/>
            <a:ext cx="9143999" cy="1371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accent5">
                    <a:lumMod val="50000"/>
                  </a:schemeClr>
                </a:solidFill>
                <a:latin typeface="Constantia" panose="02030602050306030303" pitchFamily="18" charset="0"/>
              </a:rPr>
              <a:t>Dispelling this myth and discovering attendance solutions for early grades.</a:t>
            </a:r>
            <a:endParaRPr lang="en-US" sz="3600" dirty="0">
              <a:solidFill>
                <a:schemeClr val="accent5">
                  <a:lumMod val="50000"/>
                </a:schemeClr>
              </a:solidFill>
              <a:latin typeface="Constantia" panose="02030602050306030303" pitchFamily="18" charset="0"/>
            </a:endParaRPr>
          </a:p>
        </p:txBody>
      </p:sp>
      <p:sp>
        <p:nvSpPr>
          <p:cNvPr id="3" name="Title 2"/>
          <p:cNvSpPr>
            <a:spLocks noGrp="1"/>
          </p:cNvSpPr>
          <p:nvPr>
            <p:ph type="ctrTitle"/>
          </p:nvPr>
        </p:nvSpPr>
        <p:spPr>
          <a:xfrm>
            <a:off x="1" y="398581"/>
            <a:ext cx="9143999" cy="1371600"/>
          </a:xfrm>
        </p:spPr>
        <p:txBody>
          <a:bodyPr>
            <a:noAutofit/>
          </a:bodyPr>
          <a:lstStyle/>
          <a:p>
            <a:r>
              <a:rPr lang="en-US" b="1" dirty="0">
                <a:solidFill>
                  <a:schemeClr val="accent5">
                    <a:lumMod val="50000"/>
                  </a:schemeClr>
                </a:solidFill>
                <a:latin typeface="Constantia" panose="02030602050306030303" pitchFamily="18" charset="0"/>
              </a:rPr>
              <a:t>Missing school is </a:t>
            </a:r>
            <a:r>
              <a:rPr lang="en-US" b="1" dirty="0" smtClean="0">
                <a:solidFill>
                  <a:schemeClr val="accent5">
                    <a:lumMod val="50000"/>
                  </a:schemeClr>
                </a:solidFill>
                <a:latin typeface="Constantia" panose="02030602050306030303" pitchFamily="18" charset="0"/>
              </a:rPr>
              <a:t/>
            </a:r>
            <a:br>
              <a:rPr lang="en-US" b="1" dirty="0" smtClean="0">
                <a:solidFill>
                  <a:schemeClr val="accent5">
                    <a:lumMod val="50000"/>
                  </a:schemeClr>
                </a:solidFill>
                <a:latin typeface="Constantia" panose="02030602050306030303" pitchFamily="18" charset="0"/>
              </a:rPr>
            </a:br>
            <a:r>
              <a:rPr lang="en-US" b="1" dirty="0" smtClean="0">
                <a:solidFill>
                  <a:schemeClr val="accent5">
                    <a:lumMod val="50000"/>
                  </a:schemeClr>
                </a:solidFill>
                <a:latin typeface="Constantia" panose="02030602050306030303" pitchFamily="18" charset="0"/>
              </a:rPr>
              <a:t>not </a:t>
            </a:r>
            <a:r>
              <a:rPr lang="en-US" b="1" dirty="0">
                <a:solidFill>
                  <a:schemeClr val="accent5">
                    <a:lumMod val="50000"/>
                  </a:schemeClr>
                </a:solidFill>
                <a:latin typeface="Constantia" panose="02030602050306030303" pitchFamily="18" charset="0"/>
              </a:rPr>
              <a:t>a big deal, right? </a:t>
            </a:r>
            <a:endParaRPr lang="en-US" sz="3600" b="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158426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Chart of percentages of students chronically absent by race in 2017-18" title="Percent of WCSD K-3 Students Chrinically Absent"/>
          <p:cNvGraphicFramePr>
            <a:graphicFrameLocks/>
          </p:cNvGraphicFramePr>
          <p:nvPr>
            <p:extLst>
              <p:ext uri="{D42A27DB-BD31-4B8C-83A1-F6EECF244321}">
                <p14:modId xmlns:p14="http://schemas.microsoft.com/office/powerpoint/2010/main" val="1301604609"/>
              </p:ext>
            </p:extLst>
          </p:nvPr>
        </p:nvGraphicFramePr>
        <p:xfrm>
          <a:off x="152400" y="152400"/>
          <a:ext cx="88392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descr="Chart" title="Chart"/>
          <p:cNvSpPr>
            <a:spLocks noGrp="1"/>
          </p:cNvSpPr>
          <p:nvPr>
            <p:ph type="title"/>
          </p:nvPr>
        </p:nvSpPr>
        <p:spPr>
          <a:xfrm>
            <a:off x="457200" y="190500"/>
            <a:ext cx="8229600" cy="1143000"/>
          </a:xfrm>
        </p:spPr>
        <p:txBody>
          <a:bodyPr>
            <a:normAutofit fontScale="90000"/>
          </a:bodyPr>
          <a:lstStyle/>
          <a:p>
            <a:pPr>
              <a:defRPr sz="2400" b="0" i="0" u="none" strike="noStrike" kern="1200" spc="0" baseline="0">
                <a:solidFill>
                  <a:prstClr val="black"/>
                </a:solidFill>
                <a:latin typeface="+mn-lt"/>
                <a:ea typeface="+mn-ea"/>
                <a:cs typeface="+mn-cs"/>
              </a:defRPr>
            </a:pPr>
            <a:r>
              <a:rPr lang="en-US" sz="2400" dirty="0"/>
              <a:t>Percent of </a:t>
            </a:r>
            <a:r>
              <a:rPr lang="en-US" sz="2400" dirty="0" err="1"/>
              <a:t>WCSD</a:t>
            </a:r>
            <a:r>
              <a:rPr lang="en-US" sz="2400" dirty="0"/>
              <a:t> K-3 Students Chronically Absent by Race, 2017-18</a:t>
            </a:r>
            <a:br>
              <a:rPr lang="en-US" sz="2400" dirty="0"/>
            </a:br>
            <a:endParaRPr lang="en-US" dirty="0"/>
          </a:p>
        </p:txBody>
      </p:sp>
    </p:spTree>
    <p:extLst>
      <p:ext uri="{BB962C8B-B14F-4D97-AF65-F5344CB8AC3E}">
        <p14:creationId xmlns:p14="http://schemas.microsoft.com/office/powerpoint/2010/main" val="697324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hart showing the percentage of K-3 students who were chronically absent by subgroups 2017-18" title="Percent of WCSD K-3 Students Chronically Absent by Subgroup, 2017-18"/>
          <p:cNvGraphicFramePr>
            <a:graphicFrameLocks/>
          </p:cNvGraphicFramePr>
          <p:nvPr>
            <p:extLst>
              <p:ext uri="{D42A27DB-BD31-4B8C-83A1-F6EECF244321}">
                <p14:modId xmlns:p14="http://schemas.microsoft.com/office/powerpoint/2010/main" val="2304780783"/>
              </p:ext>
            </p:extLst>
          </p:nvPr>
        </p:nvGraphicFramePr>
        <p:xfrm>
          <a:off x="152400" y="228600"/>
          <a:ext cx="8762999"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descr="Title of slide" title="Percent of WCSD K-3 Students Chronically Absent by Subgroup, "/>
          <p:cNvSpPr>
            <a:spLocks noGrp="1"/>
          </p:cNvSpPr>
          <p:nvPr>
            <p:ph type="title"/>
          </p:nvPr>
        </p:nvSpPr>
        <p:spPr>
          <a:xfrm>
            <a:off x="419099" y="152400"/>
            <a:ext cx="8229600" cy="1143000"/>
          </a:xfrm>
        </p:spPr>
        <p:txBody>
          <a:bodyPr>
            <a:normAutofit fontScale="90000"/>
          </a:bodyPr>
          <a:lstStyle/>
          <a:p>
            <a:pPr>
              <a:defRPr sz="2400" b="0" i="0" u="none" strike="noStrike" kern="1200" spc="0" baseline="0">
                <a:solidFill>
                  <a:prstClr val="black"/>
                </a:solidFill>
                <a:latin typeface="+mn-lt"/>
                <a:ea typeface="+mn-ea"/>
                <a:cs typeface="+mn-cs"/>
              </a:defRPr>
            </a:pPr>
            <a:r>
              <a:rPr lang="en-US" sz="2400" dirty="0"/>
              <a:t>Percent of </a:t>
            </a:r>
            <a:r>
              <a:rPr lang="en-US" sz="2400" dirty="0" err="1"/>
              <a:t>WCSD</a:t>
            </a:r>
            <a:r>
              <a:rPr lang="en-US" sz="2400" dirty="0"/>
              <a:t> K-3 Students Chronically Absent by Subgroup, </a:t>
            </a:r>
            <a:r>
              <a:rPr lang="en-US" sz="2400" dirty="0" smtClean="0"/>
              <a:t/>
            </a:r>
            <a:br>
              <a:rPr lang="en-US" sz="2400" dirty="0" smtClean="0"/>
            </a:br>
            <a:r>
              <a:rPr lang="en-US" sz="2400" dirty="0" smtClean="0"/>
              <a:t>2017-18</a:t>
            </a:r>
            <a:r>
              <a:rPr lang="en-US" sz="2400" dirty="0"/>
              <a:t>.</a:t>
            </a:r>
            <a:br>
              <a:rPr lang="en-US" sz="2400" dirty="0"/>
            </a:br>
            <a:endParaRPr lang="en-US" dirty="0"/>
          </a:p>
        </p:txBody>
      </p:sp>
      <p:sp>
        <p:nvSpPr>
          <p:cNvPr id="3" name="Oval 2" descr="One-third of students who experienced homelessness were chronically absent&#10;" title="Caption"/>
          <p:cNvSpPr/>
          <p:nvPr/>
        </p:nvSpPr>
        <p:spPr>
          <a:xfrm>
            <a:off x="914400" y="1143000"/>
            <a:ext cx="4267200" cy="1219200"/>
          </a:xfrm>
          <a:prstGeom prst="ellipse">
            <a:avLst/>
          </a:prstGeom>
          <a:noFill/>
          <a:ln>
            <a:solidFill>
              <a:srgbClr val="F5750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solidFill>
                  <a:schemeClr val="accent2">
                    <a:lumMod val="50000"/>
                  </a:schemeClr>
                </a:solidFill>
                <a:latin typeface="Constantia" panose="02030602050306030303" pitchFamily="18" charset="0"/>
              </a:rPr>
              <a:t>One-third of students who experienced homelessness were chronically absent</a:t>
            </a:r>
            <a:endParaRPr lang="en-US" sz="1900" dirty="0">
              <a:solidFill>
                <a:schemeClr val="accent2">
                  <a:lumMod val="50000"/>
                </a:schemeClr>
              </a:solidFill>
              <a:latin typeface="Constantia" panose="02030602050306030303" pitchFamily="18" charset="0"/>
            </a:endParaRPr>
          </a:p>
        </p:txBody>
      </p:sp>
    </p:spTree>
    <p:extLst>
      <p:ext uri="{BB962C8B-B14F-4D97-AF65-F5344CB8AC3E}">
        <p14:creationId xmlns:p14="http://schemas.microsoft.com/office/powerpoint/2010/main" val="196741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title="Percent of Grade 3 SBAC Test Takers Scoring At or Above Standard (AL 3 and 4) on English Language Arts by Number of Years Chronically Absent in Kindergarten Through Grade 2."/>
          <p:cNvGraphicFramePr>
            <a:graphicFrameLocks/>
          </p:cNvGraphicFramePr>
          <p:nvPr>
            <p:extLst>
              <p:ext uri="{D42A27DB-BD31-4B8C-83A1-F6EECF244321}">
                <p14:modId xmlns:p14="http://schemas.microsoft.com/office/powerpoint/2010/main" val="890226200"/>
              </p:ext>
            </p:extLst>
          </p:nvPr>
        </p:nvGraphicFramePr>
        <p:xfrm>
          <a:off x="152400" y="152400"/>
          <a:ext cx="8762999"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19099" y="190500"/>
            <a:ext cx="8229600" cy="1143000"/>
          </a:xfrm>
        </p:spPr>
        <p:txBody>
          <a:bodyPr>
            <a:normAutofit fontScale="90000"/>
          </a:bodyPr>
          <a:lstStyle/>
          <a:p>
            <a:pPr>
              <a:defRPr sz="2000" b="0" i="0" u="none" strike="noStrike" kern="1200" spc="0" baseline="0">
                <a:solidFill>
                  <a:prstClr val="black">
                    <a:lumMod val="65000"/>
                    <a:lumOff val="35000"/>
                  </a:prstClr>
                </a:solidFill>
                <a:latin typeface="+mn-lt"/>
                <a:ea typeface="+mn-ea"/>
                <a:cs typeface="+mn-cs"/>
              </a:defRPr>
            </a:pPr>
            <a:r>
              <a:rPr lang="en-US" sz="2000" dirty="0"/>
              <a:t>Percent of Grade 3 </a:t>
            </a:r>
            <a:r>
              <a:rPr lang="en-US" sz="2000" dirty="0" err="1"/>
              <a:t>SBAC</a:t>
            </a:r>
            <a:r>
              <a:rPr lang="en-US" sz="2000" dirty="0"/>
              <a:t> Test Takers Scoring At or Above Standard (AL 3 and 4) on English Language Arts by Number of Years Chronically Absent </a:t>
            </a:r>
            <a:r>
              <a:rPr lang="en-US" sz="2000" dirty="0" smtClean="0"/>
              <a:t/>
            </a:r>
            <a:br>
              <a:rPr lang="en-US" sz="2000" dirty="0" smtClean="0"/>
            </a:br>
            <a:r>
              <a:rPr lang="en-US" sz="2000" dirty="0" smtClean="0"/>
              <a:t>in </a:t>
            </a:r>
            <a:r>
              <a:rPr lang="en-US" sz="2000" dirty="0"/>
              <a:t>Kindergarten Through Grade 2.</a:t>
            </a:r>
            <a:br>
              <a:rPr lang="en-US" sz="2000" dirty="0"/>
            </a:br>
            <a:endParaRPr lang="en-US" b="1" dirty="0"/>
          </a:p>
        </p:txBody>
      </p:sp>
    </p:spTree>
    <p:extLst>
      <p:ext uri="{BB962C8B-B14F-4D97-AF65-F5344CB8AC3E}">
        <p14:creationId xmlns:p14="http://schemas.microsoft.com/office/powerpoint/2010/main" val="718576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Chart showing percentages" title="Percent of Students Chronically Absent 1 or More Years in Grades K-2 Scoring At or Above Standard (AL 3 and 4) on Grade 3 SBAC English Language Arts "/>
          <p:cNvGraphicFramePr>
            <a:graphicFrameLocks/>
          </p:cNvGraphicFramePr>
          <p:nvPr>
            <p:extLst>
              <p:ext uri="{D42A27DB-BD31-4B8C-83A1-F6EECF244321}">
                <p14:modId xmlns:p14="http://schemas.microsoft.com/office/powerpoint/2010/main" val="1104106632"/>
              </p:ext>
            </p:extLst>
          </p:nvPr>
        </p:nvGraphicFramePr>
        <p:xfrm>
          <a:off x="76200" y="152400"/>
          <a:ext cx="89916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descr="Title" title="Slide 13"/>
          <p:cNvSpPr>
            <a:spLocks noGrp="1"/>
          </p:cNvSpPr>
          <p:nvPr>
            <p:ph type="title"/>
          </p:nvPr>
        </p:nvSpPr>
        <p:spPr>
          <a:xfrm>
            <a:off x="457200" y="152400"/>
            <a:ext cx="8229600" cy="1143000"/>
          </a:xfrm>
        </p:spPr>
        <p:txBody>
          <a:bodyPr>
            <a:normAutofit fontScale="90000"/>
          </a:bodyPr>
          <a:lstStyle/>
          <a:p>
            <a:pPr lvl="0" defTabSz="914400">
              <a:spcBef>
                <a:spcPts val="0"/>
              </a:spcBef>
            </a:pPr>
            <a:r>
              <a:rPr lang="en-US" sz="2000" kern="0" dirty="0">
                <a:solidFill>
                  <a:prstClr val="black"/>
                </a:solidFill>
                <a:ea typeface="+mn-ea"/>
                <a:cs typeface="+mn-cs"/>
              </a:rPr>
              <a:t>Percent of Students Chronically Absent 1 or More Years in Grades K-2 Scoring At or Above Standard (AL 3 and 4) on Grade 3 </a:t>
            </a:r>
            <a:r>
              <a:rPr lang="en-US" sz="2000" kern="0" dirty="0" err="1">
                <a:solidFill>
                  <a:prstClr val="black"/>
                </a:solidFill>
                <a:ea typeface="+mn-ea"/>
                <a:cs typeface="+mn-cs"/>
              </a:rPr>
              <a:t>SBAC</a:t>
            </a:r>
            <a:r>
              <a:rPr lang="en-US" sz="2000" kern="0" dirty="0">
                <a:solidFill>
                  <a:prstClr val="black"/>
                </a:solidFill>
                <a:ea typeface="+mn-ea"/>
                <a:cs typeface="+mn-cs"/>
              </a:rPr>
              <a:t> English Language Arts </a:t>
            </a:r>
            <a:br>
              <a:rPr lang="en-US" sz="2000" kern="0" dirty="0">
                <a:solidFill>
                  <a:prstClr val="black"/>
                </a:solidFill>
                <a:ea typeface="+mn-ea"/>
                <a:cs typeface="+mn-cs"/>
              </a:rPr>
            </a:br>
            <a:endParaRPr lang="en-US" dirty="0"/>
          </a:p>
        </p:txBody>
      </p:sp>
    </p:spTree>
    <p:extLst>
      <p:ext uri="{BB962C8B-B14F-4D97-AF65-F5344CB8AC3E}">
        <p14:creationId xmlns:p14="http://schemas.microsoft.com/office/powerpoint/2010/main" val="1964482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25725544"/>
              </p:ext>
            </p:extLst>
          </p:nvPr>
        </p:nvGraphicFramePr>
        <p:xfrm>
          <a:off x="228600" y="152400"/>
          <a:ext cx="8763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descr="Title slide 14" title="Percent of Grade 3 SBAC Test Takers Scoring At or Above Standard"/>
          <p:cNvSpPr>
            <a:spLocks noGrp="1"/>
          </p:cNvSpPr>
          <p:nvPr>
            <p:ph type="title"/>
          </p:nvPr>
        </p:nvSpPr>
        <p:spPr>
          <a:xfrm>
            <a:off x="495300" y="152400"/>
            <a:ext cx="8229600" cy="1143000"/>
          </a:xfrm>
        </p:spPr>
        <p:txBody>
          <a:bodyPr>
            <a:normAutofit fontScale="90000"/>
          </a:bodyPr>
          <a:lstStyle/>
          <a:p>
            <a:pPr>
              <a:defRPr sz="2000" b="0" i="0" u="none" strike="noStrike" kern="1200" spc="0" baseline="0">
                <a:solidFill>
                  <a:prstClr val="black">
                    <a:lumMod val="65000"/>
                    <a:lumOff val="35000"/>
                  </a:prstClr>
                </a:solidFill>
                <a:latin typeface="+mn-lt"/>
                <a:ea typeface="+mn-ea"/>
                <a:cs typeface="+mn-cs"/>
              </a:defRPr>
            </a:pPr>
            <a:r>
              <a:rPr lang="en-US" sz="2000" dirty="0"/>
              <a:t>Percent of Grade 3 </a:t>
            </a:r>
            <a:r>
              <a:rPr lang="en-US" sz="2000" dirty="0" err="1"/>
              <a:t>SBAC</a:t>
            </a:r>
            <a:r>
              <a:rPr lang="en-US" sz="2000" dirty="0"/>
              <a:t> Test Takers Scoring At or Above </a:t>
            </a:r>
            <a:r>
              <a:rPr lang="en-US" sz="2000" dirty="0" smtClean="0"/>
              <a:t>Standard</a:t>
            </a:r>
            <a:br>
              <a:rPr lang="en-US" sz="2000" dirty="0" smtClean="0"/>
            </a:br>
            <a:r>
              <a:rPr lang="en-US" sz="2000" dirty="0" smtClean="0"/>
              <a:t>(AL </a:t>
            </a:r>
            <a:r>
              <a:rPr lang="en-US" sz="2000" dirty="0"/>
              <a:t>3 and 4) on Mathematics by Number of Years </a:t>
            </a:r>
            <a:r>
              <a:rPr lang="en-US" sz="2000" dirty="0" smtClean="0"/>
              <a:t>Chronically Absent</a:t>
            </a:r>
            <a:br>
              <a:rPr lang="en-US" sz="2000" dirty="0" smtClean="0"/>
            </a:br>
            <a:r>
              <a:rPr lang="en-US" sz="2000" dirty="0" smtClean="0"/>
              <a:t>in </a:t>
            </a:r>
            <a:r>
              <a:rPr lang="en-US" sz="2000" dirty="0"/>
              <a:t>Kindergarten Through Grade 2.</a:t>
            </a:r>
            <a:br>
              <a:rPr lang="en-US" sz="2000" dirty="0"/>
            </a:br>
            <a:endParaRPr lang="en-US" dirty="0"/>
          </a:p>
        </p:txBody>
      </p:sp>
    </p:spTree>
    <p:extLst>
      <p:ext uri="{BB962C8B-B14F-4D97-AF65-F5344CB8AC3E}">
        <p14:creationId xmlns:p14="http://schemas.microsoft.com/office/powerpoint/2010/main" val="321129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Chart showing percentages" title="Percent of Students Chronically Absent 1 or More Years in Grades K-2 Scoring At or Above Standard (AL 3 and 4) on Grade 3 SBAC Mathematics. "/>
          <p:cNvGraphicFramePr>
            <a:graphicFrameLocks/>
          </p:cNvGraphicFramePr>
          <p:nvPr>
            <p:extLst>
              <p:ext uri="{D42A27DB-BD31-4B8C-83A1-F6EECF244321}">
                <p14:modId xmlns:p14="http://schemas.microsoft.com/office/powerpoint/2010/main" val="3042686814"/>
              </p:ext>
            </p:extLst>
          </p:nvPr>
        </p:nvGraphicFramePr>
        <p:xfrm>
          <a:off x="152400" y="0"/>
          <a:ext cx="89916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descr="Slide 15  title" title="Percent of Students Chronically Absent 1 or More Years in Grades K-2 Scoring At or Above Standard (AL 3 and 4) on Grade 3 SBAC Mathematics. "/>
          <p:cNvSpPr>
            <a:spLocks noGrp="1"/>
          </p:cNvSpPr>
          <p:nvPr>
            <p:ph type="title"/>
          </p:nvPr>
        </p:nvSpPr>
        <p:spPr>
          <a:xfrm>
            <a:off x="533400" y="152400"/>
            <a:ext cx="8229600" cy="1143000"/>
          </a:xfrm>
        </p:spPr>
        <p:txBody>
          <a:bodyPr>
            <a:normAutofit fontScale="90000"/>
          </a:bodyPr>
          <a:lstStyle/>
          <a:p>
            <a:pPr lvl="0" defTabSz="914400">
              <a:spcBef>
                <a:spcPts val="0"/>
              </a:spcBef>
            </a:pPr>
            <a:r>
              <a:rPr lang="en-US" sz="2000" kern="0" dirty="0" smtClean="0">
                <a:solidFill>
                  <a:sysClr val="windowText" lastClr="000000"/>
                </a:solidFill>
                <a:ea typeface="+mn-ea"/>
                <a:cs typeface="+mn-cs"/>
              </a:rPr>
              <a:t/>
            </a:r>
            <a:br>
              <a:rPr lang="en-US" sz="2000" kern="0" dirty="0" smtClean="0">
                <a:solidFill>
                  <a:sysClr val="windowText" lastClr="000000"/>
                </a:solidFill>
                <a:ea typeface="+mn-ea"/>
                <a:cs typeface="+mn-cs"/>
              </a:rPr>
            </a:br>
            <a:r>
              <a:rPr lang="en-US" sz="2000" kern="0" dirty="0" smtClean="0">
                <a:solidFill>
                  <a:sysClr val="windowText" lastClr="000000"/>
                </a:solidFill>
                <a:ea typeface="+mn-ea"/>
                <a:cs typeface="+mn-cs"/>
              </a:rPr>
              <a:t>Percent of Students Chronically Absent 1 or More Years in Grades K-2 Scoring At or Above Standard (AL 3 and 4) on Grade 3 </a:t>
            </a:r>
            <a:r>
              <a:rPr lang="en-US" sz="2000" kern="0" dirty="0" err="1" smtClean="0">
                <a:solidFill>
                  <a:sysClr val="windowText" lastClr="000000"/>
                </a:solidFill>
                <a:ea typeface="+mn-ea"/>
                <a:cs typeface="+mn-cs"/>
              </a:rPr>
              <a:t>SBAC</a:t>
            </a:r>
            <a:r>
              <a:rPr lang="en-US" sz="2000" kern="0" dirty="0" smtClean="0">
                <a:solidFill>
                  <a:sysClr val="windowText" lastClr="000000"/>
                </a:solidFill>
                <a:ea typeface="+mn-ea"/>
                <a:cs typeface="+mn-cs"/>
              </a:rPr>
              <a:t> Mathematics. </a:t>
            </a:r>
            <a:r>
              <a:rPr lang="en-US" sz="2000" kern="0" dirty="0">
                <a:solidFill>
                  <a:sysClr val="windowText" lastClr="000000"/>
                </a:solidFill>
                <a:ea typeface="+mn-ea"/>
                <a:cs typeface="+mn-cs"/>
              </a:rPr>
              <a:t/>
            </a:r>
            <a:br>
              <a:rPr lang="en-US" sz="2000" kern="0" dirty="0">
                <a:solidFill>
                  <a:sysClr val="windowText" lastClr="000000"/>
                </a:solidFill>
                <a:ea typeface="+mn-ea"/>
                <a:cs typeface="+mn-cs"/>
              </a:rPr>
            </a:br>
            <a:endParaRPr lang="en-US" dirty="0"/>
          </a:p>
        </p:txBody>
      </p:sp>
    </p:spTree>
    <p:extLst>
      <p:ext uri="{BB962C8B-B14F-4D97-AF65-F5344CB8AC3E}">
        <p14:creationId xmlns:p14="http://schemas.microsoft.com/office/powerpoint/2010/main" val="1414226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ears 8 ears lined up with a letter above each ear spelling out Listen"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09" y="312678"/>
            <a:ext cx="3745790" cy="2971800"/>
          </a:xfrm>
          <a:prstGeom prst="rect">
            <a:avLst/>
          </a:prstGeom>
        </p:spPr>
      </p:pic>
      <p:sp>
        <p:nvSpPr>
          <p:cNvPr id="4" name="TextBox 3"/>
          <p:cNvSpPr txBox="1"/>
          <p:nvPr/>
        </p:nvSpPr>
        <p:spPr>
          <a:xfrm>
            <a:off x="228600" y="3305792"/>
            <a:ext cx="8788401" cy="2462213"/>
          </a:xfrm>
          <a:prstGeom prst="rect">
            <a:avLst/>
          </a:prstGeom>
          <a:noFill/>
        </p:spPr>
        <p:txBody>
          <a:bodyPr wrap="square" rtlCol="0">
            <a:spAutoFit/>
          </a:bodyPr>
          <a:lstStyle/>
          <a:p>
            <a:pPr marL="742950" indent="-565150">
              <a:buFont typeface="+mj-lt"/>
              <a:buAutoNum type="arabicPeriod" startAt="2"/>
            </a:pPr>
            <a:r>
              <a:rPr lang="en-US" sz="3600" i="1" dirty="0" smtClean="0">
                <a:solidFill>
                  <a:schemeClr val="accent3">
                    <a:lumMod val="50000"/>
                  </a:schemeClr>
                </a:solidFill>
                <a:latin typeface="Constantia" panose="02030602050306030303" pitchFamily="18" charset="0"/>
              </a:rPr>
              <a:t>Why do student groups have different rates of chronic absenteeism? </a:t>
            </a:r>
          </a:p>
          <a:p>
            <a:pPr marL="177800"/>
            <a:endParaRPr lang="en-US" sz="700" i="1" dirty="0" smtClean="0">
              <a:solidFill>
                <a:schemeClr val="accent3">
                  <a:lumMod val="50000"/>
                </a:schemeClr>
              </a:solidFill>
              <a:latin typeface="Constantia" panose="02030602050306030303" pitchFamily="18" charset="0"/>
            </a:endParaRPr>
          </a:p>
          <a:p>
            <a:pPr marL="920750" indent="-742950">
              <a:buFont typeface="+mj-lt"/>
              <a:buAutoNum type="arabicPeriod" startAt="3"/>
            </a:pPr>
            <a:r>
              <a:rPr lang="en-US" sz="3600" i="1" dirty="0" smtClean="0">
                <a:solidFill>
                  <a:schemeClr val="tx2">
                    <a:lumMod val="50000"/>
                  </a:schemeClr>
                </a:solidFill>
                <a:latin typeface="Constantia" panose="02030602050306030303" pitchFamily="18" charset="0"/>
              </a:rPr>
              <a:t>Why does absence affect achievement differently across student populations?  </a:t>
            </a:r>
            <a:endParaRPr lang="en-US" sz="3600" i="1" dirty="0" smtClean="0">
              <a:solidFill>
                <a:schemeClr val="accent3">
                  <a:lumMod val="50000"/>
                </a:schemeClr>
              </a:solidFill>
              <a:latin typeface="Constantia" panose="02030602050306030303" pitchFamily="18" charset="0"/>
            </a:endParaRPr>
          </a:p>
        </p:txBody>
      </p:sp>
      <p:sp>
        <p:nvSpPr>
          <p:cNvPr id="2" name="TextBox 1"/>
          <p:cNvSpPr txBox="1"/>
          <p:nvPr/>
        </p:nvSpPr>
        <p:spPr>
          <a:xfrm>
            <a:off x="4267199" y="283339"/>
            <a:ext cx="4749801" cy="2862322"/>
          </a:xfrm>
          <a:prstGeom prst="rect">
            <a:avLst/>
          </a:prstGeom>
          <a:noFill/>
        </p:spPr>
        <p:txBody>
          <a:bodyPr wrap="square" rtlCol="0">
            <a:spAutoFit/>
          </a:bodyPr>
          <a:lstStyle/>
          <a:p>
            <a:pPr marL="514350" indent="-400050">
              <a:buFont typeface="+mj-lt"/>
              <a:buAutoNum type="arabicPeriod"/>
            </a:pPr>
            <a:r>
              <a:rPr lang="en-US" sz="3600" i="1" dirty="0" smtClean="0">
                <a:solidFill>
                  <a:schemeClr val="accent2">
                    <a:lumMod val="50000"/>
                  </a:schemeClr>
                </a:solidFill>
                <a:latin typeface="Constantia" panose="02030602050306030303" pitchFamily="18" charset="0"/>
              </a:rPr>
              <a:t>How does this information confirm or challenge your beliefs about attendance?</a:t>
            </a:r>
          </a:p>
        </p:txBody>
      </p:sp>
      <p:sp>
        <p:nvSpPr>
          <p:cNvPr id="5" name="Title 4" hidden="1"/>
          <p:cNvSpPr>
            <a:spLocks noGrp="1"/>
          </p:cNvSpPr>
          <p:nvPr>
            <p:ph type="title"/>
          </p:nvPr>
        </p:nvSpPr>
        <p:spPr>
          <a:xfrm>
            <a:off x="521409" y="291364"/>
            <a:ext cx="8229600" cy="1143000"/>
          </a:xfrm>
        </p:spPr>
        <p:txBody>
          <a:bodyPr/>
          <a:lstStyle/>
          <a:p>
            <a:r>
              <a:rPr lang="en-US" dirty="0" smtClean="0"/>
              <a:t>Slide 16</a:t>
            </a:r>
            <a:endParaRPr lang="en-US" dirty="0"/>
          </a:p>
        </p:txBody>
      </p:sp>
    </p:spTree>
    <p:extLst>
      <p:ext uri="{BB962C8B-B14F-4D97-AF65-F5344CB8AC3E}">
        <p14:creationId xmlns:p14="http://schemas.microsoft.com/office/powerpoint/2010/main" val="3237347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9" y="1066800"/>
            <a:ext cx="9161319" cy="4570482"/>
          </a:xfrm>
          <a:prstGeom prst="rect">
            <a:avLst/>
          </a:prstGeom>
          <a:noFill/>
        </p:spPr>
        <p:txBody>
          <a:bodyPr wrap="square" rtlCol="0">
            <a:spAutoFit/>
          </a:bodyPr>
          <a:lstStyle/>
          <a:p>
            <a:pPr marL="914400" indent="-509588">
              <a:buFont typeface="Wingdings" panose="05000000000000000000" pitchFamily="2" charset="2"/>
              <a:buChar char="Ø"/>
              <a:tabLst>
                <a:tab pos="854075" algn="l"/>
              </a:tabLst>
            </a:pPr>
            <a:r>
              <a:rPr lang="en-US" sz="3200" dirty="0" smtClean="0">
                <a:latin typeface="Constantia" panose="02030602050306030303" pitchFamily="18" charset="0"/>
              </a:rPr>
              <a:t>Many factors that contribute to attendance are outside of the school’s control </a:t>
            </a:r>
          </a:p>
          <a:p>
            <a:pPr marL="404812">
              <a:tabLst>
                <a:tab pos="854075" algn="l"/>
              </a:tabLst>
            </a:pPr>
            <a:endParaRPr lang="en-US" sz="1000" dirty="0" smtClean="0">
              <a:latin typeface="Constantia" panose="02030602050306030303" pitchFamily="18" charset="0"/>
            </a:endParaRPr>
          </a:p>
          <a:p>
            <a:pPr marL="914400" indent="-509588">
              <a:buFont typeface="Wingdings" panose="05000000000000000000" pitchFamily="2" charset="2"/>
              <a:buChar char="Ø"/>
              <a:tabLst>
                <a:tab pos="854075" algn="l"/>
              </a:tabLst>
            </a:pPr>
            <a:r>
              <a:rPr lang="en-US" sz="3200" dirty="0" smtClean="0">
                <a:latin typeface="Constantia" panose="02030602050306030303" pitchFamily="18" charset="0"/>
              </a:rPr>
              <a:t>Parents </a:t>
            </a:r>
            <a:r>
              <a:rPr lang="en-US" sz="3200" dirty="0">
                <a:latin typeface="Constantia" panose="02030602050306030303" pitchFamily="18" charset="0"/>
              </a:rPr>
              <a:t>exert more control over factors that affect </a:t>
            </a:r>
            <a:r>
              <a:rPr lang="en-US" sz="3200" dirty="0" smtClean="0">
                <a:latin typeface="Constantia" panose="02030602050306030303" pitchFamily="18" charset="0"/>
              </a:rPr>
              <a:t>attendance, particularly </a:t>
            </a:r>
            <a:r>
              <a:rPr lang="en-US" sz="3200" dirty="0">
                <a:latin typeface="Constantia" panose="02030602050306030303" pitchFamily="18" charset="0"/>
              </a:rPr>
              <a:t>in early </a:t>
            </a:r>
            <a:r>
              <a:rPr lang="en-US" sz="3200" dirty="0" smtClean="0">
                <a:latin typeface="Constantia" panose="02030602050306030303" pitchFamily="18" charset="0"/>
              </a:rPr>
              <a:t>grades</a:t>
            </a:r>
          </a:p>
          <a:p>
            <a:pPr marL="404812">
              <a:tabLst>
                <a:tab pos="854075" algn="l"/>
              </a:tabLst>
            </a:pPr>
            <a:endParaRPr lang="en-US" sz="1000" dirty="0" smtClean="0">
              <a:latin typeface="Constantia" panose="02030602050306030303" pitchFamily="18" charset="0"/>
            </a:endParaRPr>
          </a:p>
          <a:p>
            <a:pPr marL="914400" indent="-509588">
              <a:buFont typeface="Wingdings" panose="05000000000000000000" pitchFamily="2" charset="2"/>
              <a:buChar char="Ø"/>
              <a:tabLst>
                <a:tab pos="854075" algn="l"/>
              </a:tabLst>
            </a:pPr>
            <a:r>
              <a:rPr lang="en-US" sz="3200" dirty="0" smtClean="0">
                <a:latin typeface="Constantia" panose="02030602050306030303" pitchFamily="18" charset="0"/>
              </a:rPr>
              <a:t>Family-school partnerships are one of the most important factors to school success</a:t>
            </a:r>
          </a:p>
          <a:p>
            <a:pPr marL="404812">
              <a:tabLst>
                <a:tab pos="854075" algn="l"/>
              </a:tabLst>
            </a:pPr>
            <a:endParaRPr lang="en-US" sz="1000" dirty="0" smtClean="0">
              <a:latin typeface="Constantia" panose="02030602050306030303" pitchFamily="18" charset="0"/>
            </a:endParaRPr>
          </a:p>
          <a:p>
            <a:pPr marL="914400" indent="-457200">
              <a:buFont typeface="Arial" panose="020B0604020202020204" pitchFamily="34" charset="0"/>
              <a:buChar char="•"/>
            </a:pPr>
            <a:endParaRPr lang="en-US" sz="100" dirty="0">
              <a:solidFill>
                <a:schemeClr val="accent6">
                  <a:lumMod val="50000"/>
                </a:schemeClr>
              </a:solidFill>
              <a:latin typeface="Constantia" panose="02030602050306030303" pitchFamily="18" charset="0"/>
            </a:endParaRPr>
          </a:p>
          <a:p>
            <a:pPr algn="ctr"/>
            <a:r>
              <a:rPr lang="en-US" sz="3400" b="1" i="1" dirty="0" smtClean="0">
                <a:solidFill>
                  <a:srgbClr val="E64D00"/>
                </a:solidFill>
                <a:latin typeface="Constantia" panose="02030602050306030303" pitchFamily="18" charset="0"/>
              </a:rPr>
              <a:t>Thus, attendance improvement efforts require strong family-school partnerships! </a:t>
            </a:r>
            <a:endParaRPr lang="en-US" sz="3400" b="1" i="1" dirty="0">
              <a:solidFill>
                <a:srgbClr val="E64D00"/>
              </a:solidFill>
              <a:latin typeface="Constantia" panose="02030602050306030303" pitchFamily="18" charset="0"/>
            </a:endParaRPr>
          </a:p>
        </p:txBody>
      </p:sp>
      <p:sp>
        <p:nvSpPr>
          <p:cNvPr id="4" name="Title 3"/>
          <p:cNvSpPr>
            <a:spLocks noGrp="1"/>
          </p:cNvSpPr>
          <p:nvPr>
            <p:ph type="title"/>
          </p:nvPr>
        </p:nvSpPr>
        <p:spPr>
          <a:xfrm>
            <a:off x="448540" y="152400"/>
            <a:ext cx="8229600" cy="914400"/>
          </a:xfrm>
        </p:spPr>
        <p:txBody>
          <a:bodyPr>
            <a:normAutofit fontScale="90000"/>
          </a:bodyPr>
          <a:lstStyle/>
          <a:p>
            <a:pPr marL="169863" lvl="0" defTabSz="914400">
              <a:spcBef>
                <a:spcPts val="0"/>
              </a:spcBef>
            </a:pPr>
            <a:r>
              <a:rPr lang="en-US" sz="4000" b="1" dirty="0" smtClean="0">
                <a:solidFill>
                  <a:srgbClr val="4BACC6">
                    <a:lumMod val="50000"/>
                  </a:srgbClr>
                </a:solidFill>
                <a:latin typeface="Constantia" panose="02030602050306030303" pitchFamily="18" charset="0"/>
                <a:ea typeface="+mn-ea"/>
                <a:cs typeface="+mn-cs"/>
              </a:rPr>
              <a:t/>
            </a:r>
            <a:br>
              <a:rPr lang="en-US" sz="4000" b="1" dirty="0" smtClean="0">
                <a:solidFill>
                  <a:srgbClr val="4BACC6">
                    <a:lumMod val="50000"/>
                  </a:srgbClr>
                </a:solidFill>
                <a:latin typeface="Constantia" panose="02030602050306030303" pitchFamily="18" charset="0"/>
                <a:ea typeface="+mn-ea"/>
                <a:cs typeface="+mn-cs"/>
              </a:rPr>
            </a:br>
            <a:r>
              <a:rPr lang="en-US" sz="4000" b="1" dirty="0" smtClean="0">
                <a:solidFill>
                  <a:srgbClr val="4BACC6">
                    <a:lumMod val="50000"/>
                  </a:srgbClr>
                </a:solidFill>
                <a:latin typeface="Constantia" panose="02030602050306030303" pitchFamily="18" charset="0"/>
                <a:ea typeface="+mn-ea"/>
                <a:cs typeface="+mn-cs"/>
              </a:rPr>
              <a:t>Family-School </a:t>
            </a:r>
            <a:r>
              <a:rPr lang="en-US" sz="4000" b="1" dirty="0">
                <a:solidFill>
                  <a:srgbClr val="4BACC6">
                    <a:lumMod val="50000"/>
                  </a:srgbClr>
                </a:solidFill>
                <a:latin typeface="Constantia" panose="02030602050306030303" pitchFamily="18" charset="0"/>
                <a:ea typeface="+mn-ea"/>
                <a:cs typeface="+mn-cs"/>
              </a:rPr>
              <a:t>Partnerships</a:t>
            </a:r>
            <a:r>
              <a:rPr lang="en-US" sz="4000" dirty="0">
                <a:solidFill>
                  <a:srgbClr val="4BACC6">
                    <a:lumMod val="50000"/>
                  </a:srgbClr>
                </a:solidFill>
                <a:latin typeface="Constantia" panose="02030602050306030303" pitchFamily="18" charset="0"/>
                <a:ea typeface="+mn-ea"/>
                <a:cs typeface="+mn-cs"/>
              </a:rPr>
              <a:t/>
            </a:r>
            <a:br>
              <a:rPr lang="en-US" sz="4000" dirty="0">
                <a:solidFill>
                  <a:srgbClr val="4BACC6">
                    <a:lumMod val="50000"/>
                  </a:srgbClr>
                </a:solidFill>
                <a:latin typeface="Constantia" panose="02030602050306030303" pitchFamily="18" charset="0"/>
                <a:ea typeface="+mn-ea"/>
                <a:cs typeface="+mn-cs"/>
              </a:rPr>
            </a:br>
            <a:endParaRPr lang="en-US" dirty="0"/>
          </a:p>
        </p:txBody>
      </p:sp>
    </p:spTree>
    <p:extLst>
      <p:ext uri="{BB962C8B-B14F-4D97-AF65-F5344CB8AC3E}">
        <p14:creationId xmlns:p14="http://schemas.microsoft.com/office/powerpoint/2010/main" val="1062541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399" cy="1143000"/>
          </a:xfrm>
        </p:spPr>
        <p:txBody>
          <a:bodyPr>
            <a:normAutofit fontScale="90000"/>
          </a:bodyPr>
          <a:lstStyle/>
          <a:p>
            <a:pPr algn="l"/>
            <a:r>
              <a:rPr lang="en-US" b="1" dirty="0" smtClean="0">
                <a:solidFill>
                  <a:schemeClr val="accent5">
                    <a:lumMod val="50000"/>
                  </a:schemeClr>
                </a:solidFill>
                <a:latin typeface="Constantia" panose="02030602050306030303" pitchFamily="18" charset="0"/>
              </a:rPr>
              <a:t>Characteristics of Strong Family-School Partnerships</a:t>
            </a:r>
            <a:endParaRPr lang="en-US" b="1" dirty="0">
              <a:solidFill>
                <a:schemeClr val="accent5">
                  <a:lumMod val="50000"/>
                </a:schemeClr>
              </a:solidFill>
              <a:latin typeface="Constantia" panose="02030602050306030303" pitchFamily="18" charset="0"/>
            </a:endParaRPr>
          </a:p>
        </p:txBody>
      </p:sp>
      <p:pic>
        <p:nvPicPr>
          <p:cNvPr id="5" name="Content Placeholder 4" descr="Jamie Harvill"/>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089"/>
          <a:stretch/>
        </p:blipFill>
        <p:spPr>
          <a:xfrm>
            <a:off x="5540993" y="3048000"/>
            <a:ext cx="3603006" cy="2867026"/>
          </a:xfrm>
        </p:spPr>
      </p:pic>
      <p:sp>
        <p:nvSpPr>
          <p:cNvPr id="4" name="Content Placeholder 3"/>
          <p:cNvSpPr>
            <a:spLocks noGrp="1"/>
          </p:cNvSpPr>
          <p:nvPr>
            <p:ph sz="half" idx="2"/>
          </p:nvPr>
        </p:nvSpPr>
        <p:spPr>
          <a:xfrm>
            <a:off x="0" y="1371600"/>
            <a:ext cx="9143999" cy="4343400"/>
          </a:xfrm>
        </p:spPr>
        <p:txBody>
          <a:bodyPr>
            <a:noAutofit/>
          </a:bodyPr>
          <a:lstStyle/>
          <a:p>
            <a:pPr marL="685800" indent="-457200"/>
            <a:r>
              <a:rPr lang="en-US" sz="3200" dirty="0">
                <a:latin typeface="Constantia" panose="02030602050306030303" pitchFamily="18" charset="0"/>
              </a:rPr>
              <a:t>Ensures parents have the information needed to support their child’s education</a:t>
            </a:r>
          </a:p>
          <a:p>
            <a:pPr marL="685800" indent="-457200"/>
            <a:r>
              <a:rPr lang="en-US" sz="3200" dirty="0" smtClean="0">
                <a:solidFill>
                  <a:srgbClr val="C00000"/>
                </a:solidFill>
                <a:latin typeface="Constantia" panose="02030602050306030303" pitchFamily="18" charset="0"/>
              </a:rPr>
              <a:t>Relationship based: Trust develops </a:t>
            </a:r>
            <a:r>
              <a:rPr lang="en-US" sz="3200" dirty="0">
                <a:solidFill>
                  <a:srgbClr val="C00000"/>
                </a:solidFill>
                <a:latin typeface="Constantia" panose="02030602050306030303" pitchFamily="18" charset="0"/>
              </a:rPr>
              <a:t>over </a:t>
            </a:r>
            <a:r>
              <a:rPr lang="en-US" sz="3200" dirty="0" smtClean="0">
                <a:solidFill>
                  <a:srgbClr val="C00000"/>
                </a:solidFill>
                <a:latin typeface="Constantia" panose="02030602050306030303" pitchFamily="18" charset="0"/>
              </a:rPr>
              <a:t>time</a:t>
            </a:r>
          </a:p>
          <a:p>
            <a:pPr marL="685800" indent="-457200"/>
            <a:r>
              <a:rPr lang="en-US" sz="3200" dirty="0" smtClean="0">
                <a:latin typeface="Constantia" panose="02030602050306030303" pitchFamily="18" charset="0"/>
              </a:rPr>
              <a:t>Occurs through dialog                                         &amp; problem solving</a:t>
            </a:r>
          </a:p>
          <a:p>
            <a:pPr marL="685800" indent="-457200"/>
            <a:r>
              <a:rPr lang="en-US" sz="3200" dirty="0" smtClean="0">
                <a:latin typeface="Constantia" panose="02030602050306030303" pitchFamily="18" charset="0"/>
              </a:rPr>
              <a:t>Shared decision making                               about expectations &amp; goals</a:t>
            </a:r>
          </a:p>
        </p:txBody>
      </p:sp>
    </p:spTree>
    <p:extLst>
      <p:ext uri="{BB962C8B-B14F-4D97-AF65-F5344CB8AC3E}">
        <p14:creationId xmlns:p14="http://schemas.microsoft.com/office/powerpoint/2010/main" val="1023870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124200"/>
            <a:ext cx="2667000" cy="2667000"/>
          </a:xfrm>
          <a:prstGeom prst="rect">
            <a:avLst/>
          </a:prstGeom>
        </p:spPr>
      </p:pic>
      <p:sp>
        <p:nvSpPr>
          <p:cNvPr id="3" name="Content Placeholder 2"/>
          <p:cNvSpPr>
            <a:spLocks noGrp="1"/>
          </p:cNvSpPr>
          <p:nvPr>
            <p:ph sz="half" idx="1"/>
          </p:nvPr>
        </p:nvSpPr>
        <p:spPr>
          <a:xfrm>
            <a:off x="0" y="1447800"/>
            <a:ext cx="9144000" cy="4114800"/>
          </a:xfrm>
        </p:spPr>
        <p:txBody>
          <a:bodyPr>
            <a:noAutofit/>
          </a:bodyPr>
          <a:lstStyle/>
          <a:p>
            <a:pPr marL="800100" indent="-457200">
              <a:buFont typeface="Arial" panose="020B0604020202020204" pitchFamily="34" charset="0"/>
              <a:buChar char="•"/>
            </a:pPr>
            <a:r>
              <a:rPr lang="en-US" sz="3200" dirty="0">
                <a:latin typeface="Constantia" panose="02030602050306030303" pitchFamily="18" charset="0"/>
              </a:rPr>
              <a:t>Strengths-based: Think the best of families</a:t>
            </a:r>
          </a:p>
          <a:p>
            <a:pPr marL="800100" indent="-457200"/>
            <a:r>
              <a:rPr lang="en-US" sz="3200" dirty="0">
                <a:latin typeface="Constantia" panose="02030602050306030303" pitchFamily="18" charset="0"/>
              </a:rPr>
              <a:t>Friendliness: Treat parents as equals</a:t>
            </a:r>
          </a:p>
          <a:p>
            <a:pPr marL="800100" indent="-457200"/>
            <a:r>
              <a:rPr lang="en-US" sz="3200" dirty="0" smtClean="0">
                <a:latin typeface="Constantia" panose="02030602050306030303" pitchFamily="18" charset="0"/>
              </a:rPr>
              <a:t>Sensitivity</a:t>
            </a:r>
            <a:r>
              <a:rPr lang="en-US" sz="3200" dirty="0">
                <a:latin typeface="Constantia" panose="02030602050306030303" pitchFamily="18" charset="0"/>
              </a:rPr>
              <a:t>: Walk in the parents’ shoes</a:t>
            </a:r>
          </a:p>
          <a:p>
            <a:pPr marL="800100" indent="-457200"/>
            <a:r>
              <a:rPr lang="en-US" sz="3200" dirty="0">
                <a:latin typeface="Constantia" panose="02030602050306030303" pitchFamily="18" charset="0"/>
              </a:rPr>
              <a:t>Responsiveness </a:t>
            </a:r>
            <a:r>
              <a:rPr lang="en-US" sz="3200" dirty="0" smtClean="0">
                <a:latin typeface="Constantia" panose="02030602050306030303" pitchFamily="18" charset="0"/>
              </a:rPr>
              <a:t>&amp; </a:t>
            </a:r>
            <a:r>
              <a:rPr lang="en-US" sz="3200" dirty="0">
                <a:latin typeface="Constantia" panose="02030602050306030303" pitchFamily="18" charset="0"/>
              </a:rPr>
              <a:t>consistency</a:t>
            </a:r>
          </a:p>
          <a:p>
            <a:pPr marL="800100" indent="-457200"/>
            <a:r>
              <a:rPr lang="en-US" sz="3200" dirty="0" smtClean="0">
                <a:latin typeface="Constantia" panose="02030602050306030303" pitchFamily="18" charset="0"/>
              </a:rPr>
              <a:t>Be </a:t>
            </a:r>
            <a:r>
              <a:rPr lang="en-US" sz="3200" dirty="0">
                <a:latin typeface="Constantia" panose="02030602050306030303" pitchFamily="18" charset="0"/>
              </a:rPr>
              <a:t>a resource</a:t>
            </a:r>
          </a:p>
          <a:p>
            <a:pPr marL="800100" indent="-457200"/>
            <a:r>
              <a:rPr lang="en-US" sz="3200" dirty="0" smtClean="0">
                <a:latin typeface="Constantia" panose="02030602050306030303" pitchFamily="18" charset="0"/>
              </a:rPr>
              <a:t>Problem </a:t>
            </a:r>
            <a:r>
              <a:rPr lang="en-US" sz="3200" dirty="0">
                <a:latin typeface="Constantia" panose="02030602050306030303" pitchFamily="18" charset="0"/>
              </a:rPr>
              <a:t>solve with </a:t>
            </a:r>
            <a:r>
              <a:rPr lang="en-US" sz="3200" dirty="0" smtClean="0">
                <a:latin typeface="Constantia" panose="02030602050306030303" pitchFamily="18" charset="0"/>
              </a:rPr>
              <a:t>parents</a:t>
            </a:r>
          </a:p>
          <a:p>
            <a:pPr marL="800100" indent="-457200"/>
            <a:r>
              <a:rPr lang="en-US" sz="3200" dirty="0">
                <a:latin typeface="Constantia" panose="02030602050306030303" pitchFamily="18" charset="0"/>
              </a:rPr>
              <a:t>Create a welcoming </a:t>
            </a:r>
            <a:r>
              <a:rPr lang="en-US" sz="3200" dirty="0" smtClean="0">
                <a:latin typeface="Constantia" panose="02030602050306030303" pitchFamily="18" charset="0"/>
              </a:rPr>
              <a:t>atmosphere</a:t>
            </a:r>
            <a:endParaRPr lang="en-US" sz="3200" dirty="0">
              <a:latin typeface="Constantia" panose="02030602050306030303" pitchFamily="18" charset="0"/>
            </a:endParaRPr>
          </a:p>
        </p:txBody>
      </p:sp>
      <p:sp>
        <p:nvSpPr>
          <p:cNvPr id="2" name="Title 1"/>
          <p:cNvSpPr>
            <a:spLocks noGrp="1"/>
          </p:cNvSpPr>
          <p:nvPr>
            <p:ph type="title"/>
          </p:nvPr>
        </p:nvSpPr>
        <p:spPr>
          <a:xfrm>
            <a:off x="0" y="152400"/>
            <a:ext cx="9144000" cy="1143000"/>
          </a:xfrm>
        </p:spPr>
        <p:txBody>
          <a:bodyPr>
            <a:normAutofit fontScale="90000"/>
          </a:bodyPr>
          <a:lstStyle/>
          <a:p>
            <a:pPr marL="117475" algn="l"/>
            <a:r>
              <a:rPr lang="en-US" b="1" dirty="0">
                <a:solidFill>
                  <a:schemeClr val="accent5">
                    <a:lumMod val="50000"/>
                  </a:schemeClr>
                </a:solidFill>
                <a:latin typeface="Constantia" panose="02030602050306030303" pitchFamily="18" charset="0"/>
              </a:rPr>
              <a:t>Strengthening Family-School Partnerships: </a:t>
            </a:r>
            <a:r>
              <a:rPr lang="en-US" b="1" dirty="0" smtClean="0">
                <a:solidFill>
                  <a:schemeClr val="accent5">
                    <a:lumMod val="50000"/>
                  </a:schemeClr>
                </a:solidFill>
                <a:latin typeface="Constantia" panose="02030602050306030303" pitchFamily="18" charset="0"/>
              </a:rPr>
              <a:t>Tips </a:t>
            </a:r>
            <a:r>
              <a:rPr lang="en-US" b="1" dirty="0">
                <a:solidFill>
                  <a:schemeClr val="accent5">
                    <a:lumMod val="50000"/>
                  </a:schemeClr>
                </a:solidFill>
                <a:latin typeface="Constantia" panose="02030602050306030303" pitchFamily="18" charset="0"/>
              </a:rPr>
              <a:t>for Educators</a:t>
            </a:r>
          </a:p>
        </p:txBody>
      </p:sp>
    </p:spTree>
    <p:extLst>
      <p:ext uri="{BB962C8B-B14F-4D97-AF65-F5344CB8AC3E}">
        <p14:creationId xmlns:p14="http://schemas.microsoft.com/office/powerpoint/2010/main" val="54342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ass Schedule" title="Picture"/>
          <p:cNvPicPr>
            <a:picLocks noChangeAspect="1"/>
          </p:cNvPicPr>
          <p:nvPr/>
        </p:nvPicPr>
        <p:blipFill rotWithShape="1">
          <a:blip r:embed="rId3" cstate="print">
            <a:extLst>
              <a:ext uri="{28A0092B-C50C-407E-A947-70E740481C1C}">
                <a14:useLocalDpi xmlns:a14="http://schemas.microsoft.com/office/drawing/2010/main" val="0"/>
              </a:ext>
            </a:extLst>
          </a:blip>
          <a:srcRect l="9476" t="1675" r="8349"/>
          <a:stretch/>
        </p:blipFill>
        <p:spPr>
          <a:xfrm>
            <a:off x="5257801" y="457199"/>
            <a:ext cx="3429000" cy="5470573"/>
          </a:xfrm>
          <a:prstGeom prst="rect">
            <a:avLst/>
          </a:prstGeom>
        </p:spPr>
      </p:pic>
      <p:sp>
        <p:nvSpPr>
          <p:cNvPr id="4" name="Content Placeholder 2"/>
          <p:cNvSpPr txBox="1">
            <a:spLocks/>
          </p:cNvSpPr>
          <p:nvPr/>
        </p:nvSpPr>
        <p:spPr>
          <a:xfrm>
            <a:off x="335670" y="971247"/>
            <a:ext cx="4541129" cy="4865262"/>
          </a:xfrm>
          <a:prstGeom prst="rect">
            <a:avLst/>
          </a:prstGeom>
        </p:spPr>
        <p:txBody>
          <a:bodyPr numCol="1">
            <a:noAutofit/>
          </a:bodyPr>
          <a:lstStyle>
            <a:lvl1pPr marL="274320" indent="-274320" algn="l" rtl="0" eaLnBrk="1" latinLnBrk="0" hangingPunct="1">
              <a:spcBef>
                <a:spcPts val="700"/>
              </a:spcBef>
              <a:buClr>
                <a:schemeClr val="accent2"/>
              </a:buClr>
              <a:buSzPct val="85000"/>
              <a:buFont typeface="Wingdings 2"/>
              <a:buChar char=""/>
              <a:defRPr sz="2800" kern="1200">
                <a:solidFill>
                  <a:schemeClr val="tx1"/>
                </a:solidFill>
                <a:latin typeface="+mn-lt"/>
                <a:ea typeface="+mn-ea"/>
                <a:cs typeface="+mn-cs"/>
              </a:defRPr>
            </a:lvl1pPr>
            <a:lvl2pPr marL="640080" indent="-274320" algn="l" rtl="0" eaLnBrk="1" latinLnBrk="0" hangingPunct="1">
              <a:spcBef>
                <a:spcPts val="600"/>
              </a:spcBef>
              <a:buClr>
                <a:schemeClr val="accent1"/>
              </a:buClr>
              <a:buSzPct val="85000"/>
              <a:buFont typeface="Wingdings 2"/>
              <a:buChar char=""/>
              <a:defRPr sz="2500" kern="1200">
                <a:solidFill>
                  <a:schemeClr val="tx1"/>
                </a:solidFill>
                <a:latin typeface="+mn-lt"/>
                <a:ea typeface="+mn-ea"/>
                <a:cs typeface="+mn-cs"/>
              </a:defRPr>
            </a:lvl2pPr>
            <a:lvl3pPr marL="1005840" indent="-228600" algn="l" rtl="0" eaLnBrk="1" latinLnBrk="0" hangingPunct="1">
              <a:spcBef>
                <a:spcPts val="500"/>
              </a:spcBef>
              <a:buClr>
                <a:schemeClr val="accent3"/>
              </a:buClr>
              <a:buSzPct val="85000"/>
              <a:buFont typeface="Wingdings 2"/>
              <a:buChar char=""/>
              <a:defRPr sz="2200" kern="1200">
                <a:solidFill>
                  <a:schemeClr val="tx1"/>
                </a:solidFill>
                <a:latin typeface="+mn-lt"/>
                <a:ea typeface="+mn-ea"/>
                <a:cs typeface="+mn-cs"/>
              </a:defRPr>
            </a:lvl3pPr>
            <a:lvl4pPr marL="1280160" indent="-228600" algn="l" rtl="0" eaLnBrk="1" latinLnBrk="0" hangingPunct="1">
              <a:spcBef>
                <a:spcPts val="400"/>
              </a:spcBef>
              <a:buClr>
                <a:schemeClr val="accent4"/>
              </a:buClr>
              <a:buFont typeface="Wingdings"/>
              <a:buChar char="§"/>
              <a:defRPr sz="2000" kern="1200">
                <a:solidFill>
                  <a:schemeClr val="tx1"/>
                </a:solidFill>
                <a:latin typeface="+mn-lt"/>
                <a:ea typeface="+mn-ea"/>
                <a:cs typeface="+mn-cs"/>
              </a:defRPr>
            </a:lvl4pPr>
            <a:lvl5pPr marL="1554480" indent="-228600" algn="l" rtl="0" eaLnBrk="1" latinLnBrk="0" hangingPunct="1">
              <a:spcBef>
                <a:spcPct val="20000"/>
              </a:spcBef>
              <a:buClr>
                <a:schemeClr val="accent5"/>
              </a:buClr>
              <a:buFont typeface="Wingdings"/>
              <a:buChar char="§"/>
              <a:defRPr sz="1600" kern="1200">
                <a:solidFill>
                  <a:schemeClr val="tx1"/>
                </a:solidFill>
                <a:latin typeface="+mn-lt"/>
                <a:ea typeface="+mn-ea"/>
                <a:cs typeface="+mn-cs"/>
              </a:defRPr>
            </a:lvl5pPr>
            <a:lvl6pPr marL="1828800" indent="-228600" algn="l" rtl="0" eaLnBrk="1" latinLnBrk="0" hangingPunct="1">
              <a:spcBef>
                <a:spcPct val="20000"/>
              </a:spcBef>
              <a:buClr>
                <a:schemeClr val="accent5"/>
              </a:buClr>
              <a:buFont typeface="Wingdings"/>
              <a:buChar char="§"/>
              <a:defRPr sz="1800" kern="1200">
                <a:solidFill>
                  <a:schemeClr val="tx1"/>
                </a:solidFill>
                <a:latin typeface="+mn-lt"/>
                <a:ea typeface="+mn-ea"/>
                <a:cs typeface="+mn-cs"/>
              </a:defRPr>
            </a:lvl6pPr>
            <a:lvl7pPr marL="2011680" indent="-182880" algn="l" rtl="0" eaLnBrk="1" latinLnBrk="0" hangingPunct="1">
              <a:spcBef>
                <a:spcPct val="20000"/>
              </a:spcBef>
              <a:buClr>
                <a:schemeClr val="accent2"/>
              </a:buClr>
              <a:buFont typeface="Wingdings"/>
              <a:buChar char="§"/>
              <a:defRPr sz="1600" kern="1200" baseline="0">
                <a:solidFill>
                  <a:schemeClr val="tx1"/>
                </a:solidFill>
                <a:latin typeface="+mn-lt"/>
                <a:ea typeface="+mn-ea"/>
                <a:cs typeface="+mn-cs"/>
              </a:defRPr>
            </a:lvl7pPr>
            <a:lvl8pPr marL="2286000" indent="-182880" algn="l" rtl="0" eaLnBrk="1" latinLnBrk="0" hangingPunct="1">
              <a:spcBef>
                <a:spcPct val="20000"/>
              </a:spcBef>
              <a:buClr>
                <a:schemeClr val="accent3"/>
              </a:buClr>
              <a:buFont typeface="Wingdings"/>
              <a:buChar char="§"/>
              <a:defRPr sz="1600" kern="1200">
                <a:solidFill>
                  <a:schemeClr val="tx1"/>
                </a:solidFill>
                <a:latin typeface="+mn-lt"/>
                <a:ea typeface="+mn-ea"/>
                <a:cs typeface="+mn-cs"/>
              </a:defRPr>
            </a:lvl8pPr>
            <a:lvl9pPr marL="2560320" indent="-182880" algn="l" rtl="0" eaLnBrk="1" latinLnBrk="0" hangingPunct="1">
              <a:spcBef>
                <a:spcPct val="20000"/>
              </a:spcBef>
              <a:buClr>
                <a:schemeClr val="accent6"/>
              </a:buClr>
              <a:buFont typeface="Wingdings"/>
              <a:buChar char="§"/>
              <a:defRPr sz="1600" kern="1200">
                <a:solidFill>
                  <a:schemeClr val="tx1"/>
                </a:solidFill>
                <a:latin typeface="+mn-lt"/>
                <a:ea typeface="+mn-ea"/>
                <a:cs typeface="+mn-cs"/>
              </a:defRPr>
            </a:lvl9pPr>
          </a:lstStyle>
          <a:p>
            <a:pPr marL="457200" indent="-457200">
              <a:buClr>
                <a:schemeClr val="accent5">
                  <a:lumMod val="50000"/>
                </a:schemeClr>
              </a:buClr>
              <a:buSzPct val="100000"/>
              <a:buFont typeface="+mj-lt"/>
              <a:buAutoNum type="arabicPeriod"/>
            </a:pPr>
            <a:r>
              <a:rPr lang="en-US" sz="3600" dirty="0" smtClean="0">
                <a:latin typeface="Constantia" panose="02030602050306030303" pitchFamily="18" charset="0"/>
              </a:rPr>
              <a:t>Attendance Myths and Beliefs</a:t>
            </a:r>
          </a:p>
          <a:p>
            <a:pPr marL="457200" indent="-457200">
              <a:buClr>
                <a:schemeClr val="accent5">
                  <a:lumMod val="50000"/>
                </a:schemeClr>
              </a:buClr>
              <a:buSzPct val="100000"/>
              <a:buFont typeface="+mj-lt"/>
              <a:buAutoNum type="arabicPeriod"/>
            </a:pPr>
            <a:r>
              <a:rPr lang="en-US" altLang="en-US" sz="3600" dirty="0" smtClean="0">
                <a:latin typeface="Constantia" panose="02030602050306030303" pitchFamily="18" charset="0"/>
              </a:rPr>
              <a:t>Connection to 3</a:t>
            </a:r>
            <a:r>
              <a:rPr lang="en-US" altLang="en-US" sz="3600" baseline="30000" dirty="0" smtClean="0">
                <a:latin typeface="Constantia" panose="02030602050306030303" pitchFamily="18" charset="0"/>
              </a:rPr>
              <a:t>rd</a:t>
            </a:r>
            <a:r>
              <a:rPr lang="en-US" altLang="en-US" sz="3600" dirty="0" smtClean="0">
                <a:latin typeface="Constantia" panose="02030602050306030303" pitchFamily="18" charset="0"/>
              </a:rPr>
              <a:t> Grade Achievement</a:t>
            </a:r>
          </a:p>
          <a:p>
            <a:pPr marL="457200" indent="-457200">
              <a:buClr>
                <a:schemeClr val="accent5">
                  <a:lumMod val="50000"/>
                </a:schemeClr>
              </a:buClr>
              <a:buSzPct val="100000"/>
              <a:buFont typeface="+mj-lt"/>
              <a:buAutoNum type="arabicPeriod"/>
            </a:pPr>
            <a:r>
              <a:rPr lang="en-US" altLang="en-US" sz="3600" dirty="0">
                <a:latin typeface="Constantia" panose="02030602050306030303" pitchFamily="18" charset="0"/>
                <a:ea typeface="ＭＳ Ｐゴシック" panose="020B0600070205080204" pitchFamily="34" charset="-128"/>
              </a:rPr>
              <a:t>I</a:t>
            </a:r>
            <a:r>
              <a:rPr lang="en-US" altLang="en-US" sz="3600" dirty="0" smtClean="0">
                <a:latin typeface="Constantia" panose="02030602050306030303" pitchFamily="18" charset="0"/>
                <a:ea typeface="ＭＳ Ｐゴシック" panose="020B0600070205080204" pitchFamily="34" charset="-128"/>
              </a:rPr>
              <a:t>mportance of School-Family Partnerships</a:t>
            </a:r>
          </a:p>
          <a:p>
            <a:pPr marL="457200" indent="-457200">
              <a:buClr>
                <a:schemeClr val="accent5">
                  <a:lumMod val="50000"/>
                </a:schemeClr>
              </a:buClr>
              <a:buSzPct val="100000"/>
              <a:buFont typeface="+mj-lt"/>
              <a:buAutoNum type="arabicPeriod"/>
            </a:pPr>
            <a:r>
              <a:rPr lang="en-US" altLang="en-US" sz="3600" dirty="0" smtClean="0">
                <a:latin typeface="Constantia" panose="02030602050306030303" pitchFamily="18" charset="0"/>
                <a:ea typeface="ＭＳ Ｐゴシック" panose="020B0600070205080204" pitchFamily="34" charset="-128"/>
              </a:rPr>
              <a:t>Commitments</a:t>
            </a:r>
            <a:endParaRPr lang="en-US" altLang="en-US" sz="3600" dirty="0" smtClean="0">
              <a:ea typeface="ＭＳ Ｐゴシック" panose="020B0600070205080204" pitchFamily="34" charset="-128"/>
            </a:endParaRPr>
          </a:p>
        </p:txBody>
      </p:sp>
      <p:sp>
        <p:nvSpPr>
          <p:cNvPr id="3" name="Title 2" descr="Heading" title="Discussion Topics"/>
          <p:cNvSpPr>
            <a:spLocks noGrp="1"/>
          </p:cNvSpPr>
          <p:nvPr>
            <p:ph type="title"/>
          </p:nvPr>
        </p:nvSpPr>
        <p:spPr>
          <a:xfrm>
            <a:off x="2059" y="238119"/>
            <a:ext cx="9144000" cy="904881"/>
          </a:xfrm>
        </p:spPr>
        <p:txBody>
          <a:bodyPr/>
          <a:lstStyle/>
          <a:p>
            <a:pPr marL="114300" algn="l"/>
            <a:r>
              <a:rPr lang="en-US" b="1" dirty="0" smtClean="0">
                <a:solidFill>
                  <a:schemeClr val="accent5">
                    <a:lumMod val="50000"/>
                  </a:schemeClr>
                </a:solidFill>
                <a:latin typeface="Constantia" panose="02030602050306030303" pitchFamily="18" charset="0"/>
              </a:rPr>
              <a:t>Discussion Topics</a:t>
            </a:r>
            <a:endParaRPr lang="en-US" b="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3543993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e person talking into another person's ear"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291969"/>
            <a:ext cx="3314700" cy="1714500"/>
          </a:xfrm>
          <a:prstGeom prst="rect">
            <a:avLst/>
          </a:prstGeom>
        </p:spPr>
      </p:pic>
      <p:sp>
        <p:nvSpPr>
          <p:cNvPr id="2" name="TextBox 1"/>
          <p:cNvSpPr txBox="1"/>
          <p:nvPr/>
        </p:nvSpPr>
        <p:spPr>
          <a:xfrm>
            <a:off x="0" y="1219200"/>
            <a:ext cx="9144000" cy="4893647"/>
          </a:xfrm>
          <a:prstGeom prst="rect">
            <a:avLst/>
          </a:prstGeom>
          <a:noFill/>
        </p:spPr>
        <p:txBody>
          <a:bodyPr wrap="square" rtlCol="0">
            <a:spAutoFit/>
          </a:bodyPr>
          <a:lstStyle/>
          <a:p>
            <a:pPr marL="342900"/>
            <a:r>
              <a:rPr lang="en-US" sz="3600" b="1" i="1" dirty="0" smtClean="0">
                <a:solidFill>
                  <a:srgbClr val="E64D00"/>
                </a:solidFill>
                <a:latin typeface="Constantia" panose="02030602050306030303" pitchFamily="18" charset="0"/>
              </a:rPr>
              <a:t>Communication is essential!</a:t>
            </a:r>
          </a:p>
          <a:p>
            <a:pPr marL="914400" indent="-457200">
              <a:buFont typeface="Arial" panose="020B0604020202020204" pitchFamily="34" charset="0"/>
              <a:buChar char="•"/>
            </a:pPr>
            <a:r>
              <a:rPr lang="en-US" sz="3200" dirty="0">
                <a:latin typeface="Constantia" panose="02030602050306030303" pitchFamily="18" charset="0"/>
              </a:rPr>
              <a:t>Maintain a two-way communication system that is positive and honest</a:t>
            </a:r>
          </a:p>
          <a:p>
            <a:pPr marL="914400" indent="-457200">
              <a:buFont typeface="Arial" panose="020B0604020202020204" pitchFamily="34" charset="0"/>
              <a:buChar char="•"/>
            </a:pPr>
            <a:r>
              <a:rPr lang="en-US" sz="3200" dirty="0" smtClean="0">
                <a:latin typeface="Constantia" panose="02030602050306030303" pitchFamily="18" charset="0"/>
              </a:rPr>
              <a:t>Explain </a:t>
            </a:r>
            <a:r>
              <a:rPr lang="en-US" sz="3200" dirty="0">
                <a:latin typeface="Constantia" panose="02030602050306030303" pitchFamily="18" charset="0"/>
              </a:rPr>
              <a:t>students in </a:t>
            </a:r>
            <a:r>
              <a:rPr lang="en-US" sz="3200" dirty="0" smtClean="0">
                <a:latin typeface="Constantia" panose="02030602050306030303" pitchFamily="18" charset="0"/>
              </a:rPr>
              <a:t>early grades experience </a:t>
            </a:r>
            <a:r>
              <a:rPr lang="en-US" sz="3200" dirty="0">
                <a:latin typeface="Constantia" panose="02030602050306030303" pitchFamily="18" charset="0"/>
              </a:rPr>
              <a:t>rigorous, standard-based schooling that forms the foundation for future </a:t>
            </a:r>
            <a:r>
              <a:rPr lang="en-US" sz="3200" dirty="0" smtClean="0">
                <a:latin typeface="Constantia" panose="02030602050306030303" pitchFamily="18" charset="0"/>
              </a:rPr>
              <a:t>learning.  </a:t>
            </a:r>
            <a:endParaRPr lang="en-US" sz="3200" dirty="0">
              <a:latin typeface="Constantia" panose="02030602050306030303" pitchFamily="18" charset="0"/>
            </a:endParaRPr>
          </a:p>
          <a:p>
            <a:pPr marL="914400" indent="-457200">
              <a:buFont typeface="Arial" panose="020B0604020202020204" pitchFamily="34" charset="0"/>
              <a:buChar char="•"/>
            </a:pPr>
            <a:r>
              <a:rPr lang="en-US" sz="3200" dirty="0" smtClean="0">
                <a:latin typeface="Constantia" panose="02030602050306030303" pitchFamily="18" charset="0"/>
              </a:rPr>
              <a:t>Talk about: </a:t>
            </a:r>
          </a:p>
          <a:p>
            <a:pPr marL="1604963" lvl="1" indent="-457200">
              <a:buFont typeface="Wingdings" panose="05000000000000000000" pitchFamily="2" charset="2"/>
              <a:buChar char="ü"/>
            </a:pPr>
            <a:r>
              <a:rPr lang="en-US" sz="2800" dirty="0" smtClean="0">
                <a:latin typeface="Constantia" panose="02030602050306030303" pitchFamily="18" charset="0"/>
              </a:rPr>
              <a:t>grade-level standards</a:t>
            </a:r>
          </a:p>
          <a:p>
            <a:pPr marL="1604963" lvl="1" indent="-457200">
              <a:buFont typeface="Wingdings" panose="05000000000000000000" pitchFamily="2" charset="2"/>
              <a:buChar char="ü"/>
            </a:pPr>
            <a:r>
              <a:rPr lang="en-US" sz="2800" dirty="0" smtClean="0">
                <a:latin typeface="Constantia" panose="02030602050306030303" pitchFamily="18" charset="0"/>
              </a:rPr>
              <a:t>threat </a:t>
            </a:r>
            <a:r>
              <a:rPr lang="en-US" sz="2800" dirty="0">
                <a:latin typeface="Constantia" panose="02030602050306030303" pitchFamily="18" charset="0"/>
              </a:rPr>
              <a:t>of lost learning </a:t>
            </a:r>
            <a:r>
              <a:rPr lang="en-US" sz="2800" dirty="0" smtClean="0">
                <a:latin typeface="Constantia" panose="02030602050306030303" pitchFamily="18" charset="0"/>
              </a:rPr>
              <a:t>time</a:t>
            </a:r>
          </a:p>
          <a:p>
            <a:pPr marL="1604963" lvl="1" indent="-457200">
              <a:buFont typeface="Wingdings" panose="05000000000000000000" pitchFamily="2" charset="2"/>
              <a:buChar char="ü"/>
            </a:pPr>
            <a:r>
              <a:rPr lang="en-US" sz="2800" dirty="0" smtClean="0">
                <a:latin typeface="Constantia" panose="02030602050306030303" pitchFamily="18" charset="0"/>
              </a:rPr>
              <a:t>student’s engagement</a:t>
            </a:r>
            <a:endParaRPr lang="en-US" sz="2800" dirty="0">
              <a:latin typeface="Constantia" panose="02030602050306030303" pitchFamily="18" charset="0"/>
            </a:endParaRPr>
          </a:p>
        </p:txBody>
      </p:sp>
      <p:sp>
        <p:nvSpPr>
          <p:cNvPr id="4098" name="Rectangle 2"/>
          <p:cNvSpPr>
            <a:spLocks noGrp="1" noChangeArrowheads="1"/>
          </p:cNvSpPr>
          <p:nvPr>
            <p:ph type="title"/>
          </p:nvPr>
        </p:nvSpPr>
        <p:spPr>
          <a:noFill/>
          <a:ln/>
        </p:spPr>
        <p:txBody>
          <a:bodyPr>
            <a:normAutofit fontScale="90000"/>
          </a:bodyPr>
          <a:lstStyle/>
          <a:p>
            <a:pPr algn="l"/>
            <a:r>
              <a:rPr lang="en-US" sz="4000" b="1" dirty="0">
                <a:solidFill>
                  <a:schemeClr val="accent5">
                    <a:lumMod val="50000"/>
                  </a:schemeClr>
                </a:solidFill>
                <a:latin typeface="Constantia" panose="02030602050306030303" pitchFamily="18" charset="0"/>
              </a:rPr>
              <a:t>Strengthening Family-School Partnerships: Tips for Educators</a:t>
            </a:r>
            <a:endParaRPr lang="en-US" sz="4000" i="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552456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Slide 21</a:t>
            </a:r>
            <a:endParaRPr lang="en-US" dirty="0"/>
          </a:p>
        </p:txBody>
      </p:sp>
      <p:pic>
        <p:nvPicPr>
          <p:cNvPr id="5" name="Content Placeholder 4" descr="Picture of parent and students" title="Picture"/>
          <p:cNvPicPr>
            <a:picLocks noGrp="1" noChangeAspect="1"/>
          </p:cNvPicPr>
          <p:nvPr>
            <p:ph idx="1"/>
          </p:nvPr>
        </p:nvPicPr>
        <p:blipFill>
          <a:blip r:embed="rId3"/>
          <a:stretch>
            <a:fillRect/>
          </a:stretch>
        </p:blipFill>
        <p:spPr>
          <a:xfrm>
            <a:off x="0" y="0"/>
            <a:ext cx="9144000" cy="6781216"/>
          </a:xfrm>
          <a:prstGeom prst="rect">
            <a:avLst/>
          </a:prstGeom>
        </p:spPr>
      </p:pic>
    </p:spTree>
    <p:extLst>
      <p:ext uri="{BB962C8B-B14F-4D97-AF65-F5344CB8AC3E}">
        <p14:creationId xmlns:p14="http://schemas.microsoft.com/office/powerpoint/2010/main" val="3131522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p Jar with money in it"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156" y="165100"/>
            <a:ext cx="1900188" cy="2806700"/>
          </a:xfrm>
          <a:prstGeom prst="rect">
            <a:avLst/>
          </a:prstGeom>
        </p:spPr>
      </p:pic>
      <p:sp>
        <p:nvSpPr>
          <p:cNvPr id="3" name="Content Placeholder 2"/>
          <p:cNvSpPr>
            <a:spLocks noGrp="1"/>
          </p:cNvSpPr>
          <p:nvPr>
            <p:ph sz="half" idx="1"/>
          </p:nvPr>
        </p:nvSpPr>
        <p:spPr>
          <a:xfrm>
            <a:off x="0" y="1371600"/>
            <a:ext cx="9144000" cy="3810000"/>
          </a:xfrm>
        </p:spPr>
        <p:txBody>
          <a:bodyPr>
            <a:noAutofit/>
          </a:bodyPr>
          <a:lstStyle/>
          <a:p>
            <a:pPr marL="914400" indent="-457200"/>
            <a:r>
              <a:rPr lang="en-US" sz="3200" dirty="0" smtClean="0">
                <a:latin typeface="Constantia" panose="02030602050306030303" pitchFamily="18" charset="0"/>
              </a:rPr>
              <a:t>Make attendance a priority</a:t>
            </a:r>
          </a:p>
          <a:p>
            <a:pPr marL="914400" indent="-457200"/>
            <a:r>
              <a:rPr lang="en-US" sz="3200" dirty="0" smtClean="0">
                <a:latin typeface="Constantia" panose="02030602050306030303" pitchFamily="18" charset="0"/>
              </a:rPr>
              <a:t>Talk about the importance of                 showing up to school everyday</a:t>
            </a:r>
          </a:p>
          <a:p>
            <a:pPr marL="914400" indent="-457200"/>
            <a:r>
              <a:rPr lang="en-US" sz="3200" dirty="0" smtClean="0">
                <a:latin typeface="Constantia" panose="02030602050306030303" pitchFamily="18" charset="0"/>
              </a:rPr>
              <a:t>Help your child maintain daily routines </a:t>
            </a:r>
          </a:p>
          <a:p>
            <a:pPr marL="914400" indent="-457200"/>
            <a:r>
              <a:rPr lang="en-US" sz="3200" dirty="0" smtClean="0">
                <a:latin typeface="Constantia" panose="02030602050306030303" pitchFamily="18" charset="0"/>
              </a:rPr>
              <a:t>Try to schedule dental and medical appointments after or before school</a:t>
            </a:r>
          </a:p>
          <a:p>
            <a:pPr marL="914400" indent="-457200"/>
            <a:r>
              <a:rPr lang="en-US" sz="3200" dirty="0" smtClean="0">
                <a:latin typeface="Constantia" panose="02030602050306030303" pitchFamily="18" charset="0"/>
              </a:rPr>
              <a:t>Utilize tools </a:t>
            </a:r>
            <a:r>
              <a:rPr lang="en-US" sz="3200" dirty="0">
                <a:latin typeface="Constantia" panose="02030602050306030303" pitchFamily="18" charset="0"/>
              </a:rPr>
              <a:t>for </a:t>
            </a:r>
            <a:r>
              <a:rPr lang="en-US" sz="3200" dirty="0" smtClean="0">
                <a:latin typeface="Constantia" panose="02030602050306030303" pitchFamily="18" charset="0"/>
              </a:rPr>
              <a:t>tracking, such as Infinite Campus parent </a:t>
            </a:r>
            <a:r>
              <a:rPr lang="en-US" sz="3200" dirty="0">
                <a:latin typeface="Constantia" panose="02030602050306030303" pitchFamily="18" charset="0"/>
              </a:rPr>
              <a:t>portal</a:t>
            </a:r>
          </a:p>
          <a:p>
            <a:pPr marL="914400" indent="-457200"/>
            <a:endParaRPr lang="en-US" sz="3200" dirty="0" smtClean="0">
              <a:latin typeface="Constantia" panose="02030602050306030303" pitchFamily="18" charset="0"/>
            </a:endParaRPr>
          </a:p>
        </p:txBody>
      </p:sp>
      <p:sp>
        <p:nvSpPr>
          <p:cNvPr id="2" name="Title 1"/>
          <p:cNvSpPr>
            <a:spLocks noGrp="1"/>
          </p:cNvSpPr>
          <p:nvPr>
            <p:ph type="title"/>
          </p:nvPr>
        </p:nvSpPr>
        <p:spPr>
          <a:xfrm>
            <a:off x="228600" y="152400"/>
            <a:ext cx="9144000" cy="1066800"/>
          </a:xfrm>
        </p:spPr>
        <p:txBody>
          <a:bodyPr>
            <a:noAutofit/>
          </a:bodyPr>
          <a:lstStyle/>
          <a:p>
            <a:pPr marL="117475" algn="l"/>
            <a:r>
              <a:rPr lang="en-US" sz="4000" b="1" dirty="0">
                <a:solidFill>
                  <a:schemeClr val="accent5">
                    <a:lumMod val="50000"/>
                  </a:schemeClr>
                </a:solidFill>
                <a:latin typeface="Constantia" panose="02030602050306030303" pitchFamily="18" charset="0"/>
              </a:rPr>
              <a:t>Encouraging Attendance: </a:t>
            </a:r>
            <a:r>
              <a:rPr lang="en-US" sz="4000" b="1" dirty="0" smtClean="0">
                <a:solidFill>
                  <a:schemeClr val="accent5">
                    <a:lumMod val="50000"/>
                  </a:schemeClr>
                </a:solidFill>
                <a:latin typeface="Constantia" panose="02030602050306030303" pitchFamily="18" charset="0"/>
              </a:rPr>
              <a:t/>
            </a:r>
            <a:br>
              <a:rPr lang="en-US" sz="4000" b="1" dirty="0" smtClean="0">
                <a:solidFill>
                  <a:schemeClr val="accent5">
                    <a:lumMod val="50000"/>
                  </a:schemeClr>
                </a:solidFill>
                <a:latin typeface="Constantia" panose="02030602050306030303" pitchFamily="18" charset="0"/>
              </a:rPr>
            </a:br>
            <a:r>
              <a:rPr lang="en-US" sz="4000" b="1" dirty="0" smtClean="0">
                <a:solidFill>
                  <a:schemeClr val="accent5">
                    <a:lumMod val="50000"/>
                  </a:schemeClr>
                </a:solidFill>
                <a:latin typeface="Constantia" panose="02030602050306030303" pitchFamily="18" charset="0"/>
              </a:rPr>
              <a:t>Tips </a:t>
            </a:r>
            <a:r>
              <a:rPr lang="en-US" sz="4000" b="1" dirty="0">
                <a:solidFill>
                  <a:schemeClr val="accent5">
                    <a:lumMod val="50000"/>
                  </a:schemeClr>
                </a:solidFill>
                <a:latin typeface="Constantia" panose="02030602050306030303" pitchFamily="18" charset="0"/>
              </a:rPr>
              <a:t>for </a:t>
            </a:r>
            <a:r>
              <a:rPr lang="en-US" sz="4000" b="1" dirty="0" smtClean="0">
                <a:solidFill>
                  <a:schemeClr val="accent5">
                    <a:lumMod val="50000"/>
                  </a:schemeClr>
                </a:solidFill>
                <a:latin typeface="Constantia" panose="02030602050306030303" pitchFamily="18" charset="0"/>
              </a:rPr>
              <a:t>Parents</a:t>
            </a:r>
            <a:endParaRPr lang="en-US" sz="4000" b="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1364261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CSIT, Latu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0" y="4673600"/>
            <a:ext cx="3848100" cy="1208088"/>
          </a:xfrm>
        </p:spPr>
      </p:pic>
      <p:pic>
        <p:nvPicPr>
          <p:cNvPr id="4" name="Picture 3" descr="Color pencils" title="Pictur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477000" y="152400"/>
            <a:ext cx="2362200" cy="2362200"/>
          </a:xfrm>
          <a:prstGeom prst="rect">
            <a:avLst/>
          </a:prstGeom>
        </p:spPr>
      </p:pic>
      <p:sp>
        <p:nvSpPr>
          <p:cNvPr id="3" name="Content Placeholder 2"/>
          <p:cNvSpPr>
            <a:spLocks noGrp="1"/>
          </p:cNvSpPr>
          <p:nvPr>
            <p:ph idx="1"/>
          </p:nvPr>
        </p:nvSpPr>
        <p:spPr/>
        <p:txBody>
          <a:bodyPr>
            <a:noAutofit/>
          </a:bodyPr>
          <a:lstStyle/>
          <a:p>
            <a:pPr marL="914400" indent="-457200"/>
            <a:r>
              <a:rPr lang="en-US" sz="3200" dirty="0" smtClean="0">
                <a:latin typeface="Constantia" panose="02030602050306030303" pitchFamily="18" charset="0"/>
              </a:rPr>
              <a:t>Only have children stay home </a:t>
            </a:r>
            <a:r>
              <a:rPr lang="en-US" sz="3200" dirty="0">
                <a:latin typeface="Constantia" panose="02030602050306030303" pitchFamily="18" charset="0"/>
              </a:rPr>
              <a:t> </a:t>
            </a:r>
            <a:r>
              <a:rPr lang="en-US" sz="3200" dirty="0" smtClean="0">
                <a:latin typeface="Constantia" panose="02030602050306030303" pitchFamily="18" charset="0"/>
              </a:rPr>
              <a:t>                   when they are truly ill</a:t>
            </a:r>
          </a:p>
          <a:p>
            <a:pPr marL="914400" indent="-457200"/>
            <a:r>
              <a:rPr lang="en-US" sz="3200" dirty="0" smtClean="0">
                <a:latin typeface="Constantia" panose="02030602050306030303" pitchFamily="18" charset="0"/>
              </a:rPr>
              <a:t>Communicate regularly with the school to develop a strong partnership</a:t>
            </a:r>
          </a:p>
          <a:p>
            <a:pPr marL="914400" indent="-457200"/>
            <a:r>
              <a:rPr lang="en-US" sz="3200" dirty="0" smtClean="0">
                <a:latin typeface="Constantia" panose="02030602050306030303" pitchFamily="18" charset="0"/>
              </a:rPr>
              <a:t>Ask your school for resources when needed (e.g., transportation, before/after school care)</a:t>
            </a:r>
            <a:endParaRPr lang="en-US" sz="3200" dirty="0">
              <a:latin typeface="Constantia" panose="02030602050306030303" pitchFamily="18" charset="0"/>
            </a:endParaRPr>
          </a:p>
        </p:txBody>
      </p:sp>
      <p:sp>
        <p:nvSpPr>
          <p:cNvPr id="2" name="Title 1"/>
          <p:cNvSpPr>
            <a:spLocks noGrp="1"/>
          </p:cNvSpPr>
          <p:nvPr>
            <p:ph type="title"/>
          </p:nvPr>
        </p:nvSpPr>
        <p:spPr/>
        <p:txBody>
          <a:bodyPr>
            <a:noAutofit/>
          </a:bodyPr>
          <a:lstStyle/>
          <a:p>
            <a:pPr marL="117475" algn="l"/>
            <a:r>
              <a:rPr lang="en-US" sz="4000" b="1" dirty="0">
                <a:solidFill>
                  <a:schemeClr val="accent5">
                    <a:lumMod val="50000"/>
                  </a:schemeClr>
                </a:solidFill>
                <a:latin typeface="Constantia" panose="02030602050306030303" pitchFamily="18" charset="0"/>
              </a:rPr>
              <a:t>Encouraging Attendance: </a:t>
            </a:r>
            <a:r>
              <a:rPr lang="en-US" sz="4000" b="1" dirty="0" smtClean="0">
                <a:solidFill>
                  <a:schemeClr val="accent5">
                    <a:lumMod val="50000"/>
                  </a:schemeClr>
                </a:solidFill>
                <a:latin typeface="Constantia" panose="02030602050306030303" pitchFamily="18" charset="0"/>
              </a:rPr>
              <a:t/>
            </a:r>
            <a:br>
              <a:rPr lang="en-US" sz="4000" b="1" dirty="0" smtClean="0">
                <a:solidFill>
                  <a:schemeClr val="accent5">
                    <a:lumMod val="50000"/>
                  </a:schemeClr>
                </a:solidFill>
                <a:latin typeface="Constantia" panose="02030602050306030303" pitchFamily="18" charset="0"/>
              </a:rPr>
            </a:br>
            <a:r>
              <a:rPr lang="en-US" sz="4000" b="1" dirty="0" smtClean="0">
                <a:solidFill>
                  <a:schemeClr val="accent5">
                    <a:lumMod val="50000"/>
                  </a:schemeClr>
                </a:solidFill>
                <a:latin typeface="Constantia" panose="02030602050306030303" pitchFamily="18" charset="0"/>
              </a:rPr>
              <a:t>Tips </a:t>
            </a:r>
            <a:r>
              <a:rPr lang="en-US" sz="4000" b="1" dirty="0">
                <a:solidFill>
                  <a:schemeClr val="accent5">
                    <a:lumMod val="50000"/>
                  </a:schemeClr>
                </a:solidFill>
                <a:latin typeface="Constantia" panose="02030602050306030303" pitchFamily="18" charset="0"/>
              </a:rPr>
              <a:t>for </a:t>
            </a:r>
            <a:r>
              <a:rPr lang="en-US" sz="4000" b="1" dirty="0" smtClean="0">
                <a:solidFill>
                  <a:schemeClr val="accent5">
                    <a:lumMod val="50000"/>
                  </a:schemeClr>
                </a:solidFill>
                <a:latin typeface="Constantia" panose="02030602050306030303" pitchFamily="18" charset="0"/>
              </a:rPr>
              <a:t>Parents</a:t>
            </a:r>
            <a:endParaRPr lang="en-US" sz="4000" b="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200099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 students dressed as attendance heros" title="Picture"/>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14337" y="1066801"/>
            <a:ext cx="8315325" cy="4572000"/>
          </a:xfrm>
          <a:prstGeom prst="rect">
            <a:avLst/>
          </a:prstGeom>
        </p:spPr>
      </p:pic>
      <p:sp>
        <p:nvSpPr>
          <p:cNvPr id="3" name="Title 2"/>
          <p:cNvSpPr>
            <a:spLocks noGrp="1"/>
          </p:cNvSpPr>
          <p:nvPr>
            <p:ph type="title"/>
          </p:nvPr>
        </p:nvSpPr>
        <p:spPr>
          <a:xfrm>
            <a:off x="519112" y="228600"/>
            <a:ext cx="8229600" cy="1143000"/>
          </a:xfrm>
        </p:spPr>
        <p:txBody>
          <a:bodyPr>
            <a:normAutofit fontScale="90000"/>
          </a:bodyPr>
          <a:lstStyle/>
          <a:p>
            <a:pPr marL="119063" defTabSz="914400">
              <a:spcBef>
                <a:spcPts val="0"/>
              </a:spcBef>
            </a:pPr>
            <a:r>
              <a:rPr lang="en-US" sz="1800" dirty="0">
                <a:solidFill>
                  <a:srgbClr val="4BACC6">
                    <a:lumMod val="50000"/>
                  </a:srgbClr>
                </a:solidFill>
                <a:latin typeface="Constantia" panose="02030602050306030303" pitchFamily="18" charset="0"/>
                <a:ea typeface="+mn-ea"/>
                <a:cs typeface="+mn-cs"/>
              </a:rPr>
              <a:t/>
            </a:r>
            <a:br>
              <a:rPr lang="en-US" sz="1800" dirty="0">
                <a:solidFill>
                  <a:srgbClr val="4BACC6">
                    <a:lumMod val="50000"/>
                  </a:srgbClr>
                </a:solidFill>
                <a:latin typeface="Constantia" panose="02030602050306030303" pitchFamily="18" charset="0"/>
                <a:ea typeface="+mn-ea"/>
                <a:cs typeface="+mn-cs"/>
              </a:rPr>
            </a:br>
            <a:r>
              <a:rPr lang="en-US" b="1" dirty="0">
                <a:solidFill>
                  <a:schemeClr val="accent5">
                    <a:lumMod val="50000"/>
                  </a:schemeClr>
                </a:solidFill>
                <a:latin typeface="Constantia" panose="02030602050306030303" pitchFamily="18" charset="0"/>
              </a:rPr>
              <a:t>Commit to be an…</a:t>
            </a:r>
            <a:r>
              <a:rPr lang="en-US" dirty="0">
                <a:solidFill>
                  <a:schemeClr val="accent5">
                    <a:lumMod val="50000"/>
                  </a:schemeClr>
                </a:solidFill>
                <a:latin typeface="Constantia" panose="02030602050306030303" pitchFamily="18" charset="0"/>
              </a:rPr>
              <a:t/>
            </a:r>
            <a:br>
              <a:rPr lang="en-US" dirty="0">
                <a:solidFill>
                  <a:schemeClr val="accent5">
                    <a:lumMod val="50000"/>
                  </a:schemeClr>
                </a:solidFill>
                <a:latin typeface="Constantia" panose="02030602050306030303" pitchFamily="18" charset="0"/>
              </a:rPr>
            </a:br>
            <a:endParaRPr lang="en-US" dirty="0"/>
          </a:p>
        </p:txBody>
      </p:sp>
    </p:spTree>
    <p:extLst>
      <p:ext uri="{BB962C8B-B14F-4D97-AF65-F5344CB8AC3E}">
        <p14:creationId xmlns:p14="http://schemas.microsoft.com/office/powerpoint/2010/main" val="2156463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udents lined up sitting in desks" title="Picture"/>
          <p:cNvPicPr>
            <a:picLocks noChangeAspect="1"/>
          </p:cNvPicPr>
          <p:nvPr/>
        </p:nvPicPr>
        <p:blipFill rotWithShape="1">
          <a:blip r:embed="rId3">
            <a:extLst>
              <a:ext uri="{28A0092B-C50C-407E-A947-70E740481C1C}">
                <a14:useLocalDpi xmlns:a14="http://schemas.microsoft.com/office/drawing/2010/main" val="0"/>
              </a:ext>
            </a:extLst>
          </a:blip>
          <a:srcRect t="6364" b="11212"/>
          <a:stretch/>
        </p:blipFill>
        <p:spPr>
          <a:xfrm>
            <a:off x="1676400" y="3616424"/>
            <a:ext cx="6373905" cy="2167128"/>
          </a:xfrm>
          <a:prstGeom prst="rect">
            <a:avLst/>
          </a:prstGeom>
        </p:spPr>
      </p:pic>
      <p:sp>
        <p:nvSpPr>
          <p:cNvPr id="3" name="TextBox 2"/>
          <p:cNvSpPr txBox="1"/>
          <p:nvPr/>
        </p:nvSpPr>
        <p:spPr>
          <a:xfrm>
            <a:off x="0" y="1149350"/>
            <a:ext cx="9144000" cy="2308324"/>
          </a:xfrm>
          <a:prstGeom prst="rect">
            <a:avLst/>
          </a:prstGeom>
          <a:noFill/>
        </p:spPr>
        <p:txBody>
          <a:bodyPr wrap="square" rtlCol="0">
            <a:spAutoFit/>
          </a:bodyPr>
          <a:lstStyle/>
          <a:p>
            <a:pPr marL="800100" indent="-571500">
              <a:buFont typeface="Wingdings" panose="05000000000000000000" pitchFamily="2" charset="2"/>
              <a:buChar char="ü"/>
            </a:pPr>
            <a:r>
              <a:rPr lang="en-US" sz="3600" dirty="0" smtClean="0">
                <a:latin typeface="Constantia" panose="02030602050306030303" pitchFamily="18" charset="0"/>
              </a:rPr>
              <a:t>Chronic absenteeism varies across schools, grade levels, and student groups.</a:t>
            </a:r>
            <a:endParaRPr lang="en-US" sz="3600" dirty="0">
              <a:latin typeface="Constantia" panose="02030602050306030303" pitchFamily="18" charset="0"/>
            </a:endParaRPr>
          </a:p>
          <a:p>
            <a:pPr marL="800100" indent="-571500">
              <a:buFont typeface="Wingdings" panose="05000000000000000000" pitchFamily="2" charset="2"/>
              <a:buChar char="ü"/>
            </a:pPr>
            <a:r>
              <a:rPr lang="en-US" sz="3600" dirty="0" smtClean="0">
                <a:latin typeface="Constantia" panose="02030602050306030303" pitchFamily="18" charset="0"/>
              </a:rPr>
              <a:t>Attendance in early grades matters.</a:t>
            </a:r>
          </a:p>
          <a:p>
            <a:pPr marL="800100" indent="-571500">
              <a:buFont typeface="Wingdings" panose="05000000000000000000" pitchFamily="2" charset="2"/>
              <a:buChar char="ü"/>
            </a:pPr>
            <a:r>
              <a:rPr lang="en-US" sz="3600" dirty="0" smtClean="0">
                <a:latin typeface="Constantia" panose="02030602050306030303" pitchFamily="18" charset="0"/>
              </a:rPr>
              <a:t>Family-School partnerships are essential!</a:t>
            </a:r>
          </a:p>
        </p:txBody>
      </p:sp>
      <p:sp>
        <p:nvSpPr>
          <p:cNvPr id="5" name="Title 4"/>
          <p:cNvSpPr>
            <a:spLocks noGrp="1"/>
          </p:cNvSpPr>
          <p:nvPr>
            <p:ph type="title"/>
          </p:nvPr>
        </p:nvSpPr>
        <p:spPr>
          <a:xfrm>
            <a:off x="457200" y="228600"/>
            <a:ext cx="8229600" cy="920750"/>
          </a:xfrm>
        </p:spPr>
        <p:txBody>
          <a:bodyPr>
            <a:normAutofit fontScale="90000"/>
          </a:bodyPr>
          <a:lstStyle/>
          <a:p>
            <a:r>
              <a:rPr lang="en-US" b="1" dirty="0" smtClean="0">
                <a:solidFill>
                  <a:schemeClr val="accent5">
                    <a:lumMod val="50000"/>
                  </a:schemeClr>
                </a:solidFill>
                <a:latin typeface="Constantia" panose="02030602050306030303" pitchFamily="18" charset="0"/>
              </a:rPr>
              <a:t/>
            </a:r>
            <a:br>
              <a:rPr lang="en-US" b="1" dirty="0" smtClean="0">
                <a:solidFill>
                  <a:schemeClr val="accent5">
                    <a:lumMod val="50000"/>
                  </a:schemeClr>
                </a:solidFill>
                <a:latin typeface="Constantia" panose="02030602050306030303" pitchFamily="18" charset="0"/>
              </a:rPr>
            </a:br>
            <a:r>
              <a:rPr lang="en-US" b="1" dirty="0" smtClean="0">
                <a:solidFill>
                  <a:schemeClr val="accent5">
                    <a:lumMod val="50000"/>
                  </a:schemeClr>
                </a:solidFill>
                <a:latin typeface="Constantia" panose="02030602050306030303" pitchFamily="18" charset="0"/>
              </a:rPr>
              <a:t>In </a:t>
            </a:r>
            <a:r>
              <a:rPr lang="en-US" b="1" dirty="0">
                <a:solidFill>
                  <a:schemeClr val="accent5">
                    <a:lumMod val="50000"/>
                  </a:schemeClr>
                </a:solidFill>
                <a:latin typeface="Constantia" panose="02030602050306030303" pitchFamily="18" charset="0"/>
              </a:rPr>
              <a:t>summary…</a:t>
            </a:r>
            <a:r>
              <a:rPr lang="en-US" dirty="0">
                <a:solidFill>
                  <a:schemeClr val="accent5">
                    <a:lumMod val="50000"/>
                  </a:schemeClr>
                </a:solidFill>
                <a:latin typeface="Constantia" panose="02030602050306030303" pitchFamily="18" charset="0"/>
              </a:rPr>
              <a:t/>
            </a:r>
            <a:br>
              <a:rPr lang="en-US" dirty="0">
                <a:solidFill>
                  <a:schemeClr val="accent5">
                    <a:lumMod val="50000"/>
                  </a:schemeClr>
                </a:solidFill>
                <a:latin typeface="Constantia" panose="02030602050306030303" pitchFamily="18" charset="0"/>
              </a:rPr>
            </a:br>
            <a:endParaRPr lang="en-US" dirty="0"/>
          </a:p>
        </p:txBody>
      </p:sp>
    </p:spTree>
    <p:extLst>
      <p:ext uri="{BB962C8B-B14F-4D97-AF65-F5344CB8AC3E}">
        <p14:creationId xmlns:p14="http://schemas.microsoft.com/office/powerpoint/2010/main" val="390192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0448" r="13429" b="4000"/>
          <a:stretch/>
        </p:blipFill>
        <p:spPr bwMode="auto">
          <a:xfrm>
            <a:off x="4191000" y="609600"/>
            <a:ext cx="4695824" cy="4419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4114800"/>
            <a:ext cx="2971800" cy="1569660"/>
          </a:xfrm>
          <a:prstGeom prst="rect">
            <a:avLst/>
          </a:prstGeom>
          <a:noFill/>
        </p:spPr>
        <p:txBody>
          <a:bodyPr wrap="square" rtlCol="0">
            <a:spAutoFit/>
          </a:bodyPr>
          <a:lstStyle/>
          <a:p>
            <a:pPr algn="ctr"/>
            <a:r>
              <a:rPr lang="en-US" sz="2400" dirty="0">
                <a:latin typeface="Constantia" panose="02030602050306030303" pitchFamily="18" charset="0"/>
              </a:rPr>
              <a:t>Washoe County School District</a:t>
            </a:r>
          </a:p>
          <a:p>
            <a:pPr algn="ctr"/>
            <a:r>
              <a:rPr lang="en-US" sz="2400" dirty="0">
                <a:latin typeface="Constantia" panose="02030602050306030303" pitchFamily="18" charset="0"/>
              </a:rPr>
              <a:t>425 East Ninth Street</a:t>
            </a:r>
          </a:p>
          <a:p>
            <a:pPr algn="ctr"/>
            <a:r>
              <a:rPr lang="en-US" sz="2400" dirty="0">
                <a:latin typeface="Constantia" panose="02030602050306030303" pitchFamily="18" charset="0"/>
              </a:rPr>
              <a:t>Reno, NV </a:t>
            </a:r>
            <a:r>
              <a:rPr lang="en-US" sz="2400" dirty="0" smtClean="0">
                <a:latin typeface="Constantia" panose="02030602050306030303" pitchFamily="18" charset="0"/>
              </a:rPr>
              <a:t>89520</a:t>
            </a:r>
            <a:endParaRPr lang="en-US" sz="2400" dirty="0">
              <a:latin typeface="Constantia" panose="02030602050306030303" pitchFamily="18" charset="0"/>
            </a:endParaRPr>
          </a:p>
        </p:txBody>
      </p:sp>
      <p:sp>
        <p:nvSpPr>
          <p:cNvPr id="4" name="TextBox 3"/>
          <p:cNvSpPr txBox="1"/>
          <p:nvPr/>
        </p:nvSpPr>
        <p:spPr>
          <a:xfrm>
            <a:off x="152400" y="330200"/>
            <a:ext cx="4495800" cy="3662541"/>
          </a:xfrm>
          <a:prstGeom prst="rect">
            <a:avLst/>
          </a:prstGeom>
          <a:noFill/>
        </p:spPr>
        <p:txBody>
          <a:bodyPr wrap="square" rtlCol="0">
            <a:spAutoFit/>
          </a:bodyPr>
          <a:lstStyle/>
          <a:p>
            <a:r>
              <a:rPr lang="en-US" sz="3200" b="1" dirty="0" smtClean="0">
                <a:solidFill>
                  <a:srgbClr val="0070C0"/>
                </a:solidFill>
                <a:latin typeface="Constantia" panose="02030602050306030303" pitchFamily="18" charset="0"/>
              </a:rPr>
              <a:t>Rechelle </a:t>
            </a:r>
            <a:r>
              <a:rPr lang="en-US" sz="3200" b="1" dirty="0">
                <a:solidFill>
                  <a:srgbClr val="0070C0"/>
                </a:solidFill>
                <a:latin typeface="Constantia" panose="02030602050306030303" pitchFamily="18" charset="0"/>
              </a:rPr>
              <a:t>M</a:t>
            </a:r>
            <a:r>
              <a:rPr lang="en-US" sz="3200" b="1" dirty="0" smtClean="0">
                <a:solidFill>
                  <a:srgbClr val="0070C0"/>
                </a:solidFill>
                <a:latin typeface="Constantia" panose="02030602050306030303" pitchFamily="18" charset="0"/>
              </a:rPr>
              <a:t>urillo</a:t>
            </a:r>
            <a:endParaRPr lang="en-US" sz="3200" b="1" dirty="0">
              <a:solidFill>
                <a:srgbClr val="0070C0"/>
              </a:solidFill>
              <a:latin typeface="Constantia" panose="02030602050306030303" pitchFamily="18" charset="0"/>
            </a:endParaRPr>
          </a:p>
          <a:p>
            <a:r>
              <a:rPr lang="en-US" sz="2400" dirty="0" smtClean="0">
                <a:latin typeface="Constantia" panose="02030602050306030303" pitchFamily="18" charset="0"/>
              </a:rPr>
              <a:t>Intervention Coordinator</a:t>
            </a:r>
            <a:endParaRPr lang="en-US" sz="2400" dirty="0">
              <a:latin typeface="Constantia" panose="02030602050306030303" pitchFamily="18" charset="0"/>
            </a:endParaRPr>
          </a:p>
          <a:p>
            <a:r>
              <a:rPr lang="en-US" sz="2400" dirty="0">
                <a:latin typeface="Constantia" panose="02030602050306030303" pitchFamily="18" charset="0"/>
              </a:rPr>
              <a:t>(</a:t>
            </a:r>
            <a:r>
              <a:rPr lang="en-US" sz="2400" dirty="0" smtClean="0">
                <a:latin typeface="Constantia" panose="02030602050306030303" pitchFamily="18" charset="0"/>
              </a:rPr>
              <a:t>775) 337-9913</a:t>
            </a:r>
            <a:endParaRPr lang="en-US" sz="2400" dirty="0">
              <a:latin typeface="Constantia" panose="02030602050306030303" pitchFamily="18" charset="0"/>
            </a:endParaRPr>
          </a:p>
          <a:p>
            <a:r>
              <a:rPr lang="en-US" sz="2400" dirty="0" smtClean="0">
                <a:latin typeface="Constantia" panose="02030602050306030303" pitchFamily="18" charset="0"/>
              </a:rPr>
              <a:t>rmurillo@washoeschools.net</a:t>
            </a:r>
            <a:endParaRPr lang="en-US" sz="2400" dirty="0">
              <a:latin typeface="Constantia" panose="02030602050306030303" pitchFamily="18" charset="0"/>
            </a:endParaRPr>
          </a:p>
          <a:p>
            <a:endParaRPr lang="en-US" sz="2400" dirty="0">
              <a:latin typeface="Constantia" panose="02030602050306030303" pitchFamily="18" charset="0"/>
            </a:endParaRPr>
          </a:p>
          <a:p>
            <a:r>
              <a:rPr lang="en-US" sz="3200" b="1" dirty="0">
                <a:solidFill>
                  <a:srgbClr val="F5750B"/>
                </a:solidFill>
                <a:latin typeface="Constantia" panose="02030602050306030303" pitchFamily="18" charset="0"/>
              </a:rPr>
              <a:t>Jennifer Harris</a:t>
            </a:r>
          </a:p>
          <a:p>
            <a:r>
              <a:rPr lang="en-US" sz="2400" dirty="0">
                <a:latin typeface="Constantia" panose="02030602050306030303" pitchFamily="18" charset="0"/>
              </a:rPr>
              <a:t>Program Evaluator</a:t>
            </a:r>
          </a:p>
          <a:p>
            <a:r>
              <a:rPr lang="en-US" sz="2400" dirty="0">
                <a:latin typeface="Constantia" panose="02030602050306030303" pitchFamily="18" charset="0"/>
              </a:rPr>
              <a:t>(775</a:t>
            </a:r>
            <a:r>
              <a:rPr lang="en-US" sz="2400" dirty="0" smtClean="0">
                <a:latin typeface="Constantia" panose="02030602050306030303" pitchFamily="18" charset="0"/>
              </a:rPr>
              <a:t>) 333-3766</a:t>
            </a:r>
            <a:endParaRPr lang="en-US" sz="2400" dirty="0">
              <a:latin typeface="Constantia" panose="02030602050306030303" pitchFamily="18" charset="0"/>
            </a:endParaRPr>
          </a:p>
          <a:p>
            <a:r>
              <a:rPr lang="en-US" sz="2400" dirty="0" smtClean="0">
                <a:latin typeface="Constantia" panose="02030602050306030303" pitchFamily="18" charset="0"/>
              </a:rPr>
              <a:t>jharris@washoeschools.net</a:t>
            </a:r>
            <a:endParaRPr lang="en-US" sz="2400" dirty="0">
              <a:latin typeface="Constantia" panose="02030602050306030303" pitchFamily="18" charset="0"/>
            </a:endParaRPr>
          </a:p>
        </p:txBody>
      </p:sp>
      <p:sp>
        <p:nvSpPr>
          <p:cNvPr id="2" name="Title 1" hidden="1"/>
          <p:cNvSpPr>
            <a:spLocks noGrp="1"/>
          </p:cNvSpPr>
          <p:nvPr>
            <p:ph type="title"/>
          </p:nvPr>
        </p:nvSpPr>
        <p:spPr/>
        <p:txBody>
          <a:bodyPr/>
          <a:lstStyle/>
          <a:p>
            <a:r>
              <a:rPr lang="en-US" dirty="0" smtClean="0"/>
              <a:t>Slide 26</a:t>
            </a:r>
            <a:endParaRPr lang="en-US" dirty="0"/>
          </a:p>
        </p:txBody>
      </p:sp>
    </p:spTree>
    <p:extLst>
      <p:ext uri="{BB962C8B-B14F-4D97-AF65-F5344CB8AC3E}">
        <p14:creationId xmlns:p14="http://schemas.microsoft.com/office/powerpoint/2010/main" val="117076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 holding clocks" title="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109" y="4277698"/>
            <a:ext cx="4164231" cy="1825505"/>
          </a:xfrm>
          <a:prstGeom prst="rect">
            <a:avLst/>
          </a:prstGeom>
        </p:spPr>
      </p:pic>
      <p:sp>
        <p:nvSpPr>
          <p:cNvPr id="11" name="Content Placeholder 10"/>
          <p:cNvSpPr>
            <a:spLocks noGrp="1"/>
          </p:cNvSpPr>
          <p:nvPr>
            <p:ph idx="1"/>
          </p:nvPr>
        </p:nvSpPr>
        <p:spPr>
          <a:xfrm>
            <a:off x="190499" y="685800"/>
            <a:ext cx="8821154" cy="4525963"/>
          </a:xfrm>
        </p:spPr>
        <p:txBody>
          <a:bodyPr>
            <a:normAutofit/>
          </a:bodyPr>
          <a:lstStyle/>
          <a:p>
            <a:pPr marL="574675" indent="-574675">
              <a:buFont typeface="Wingdings" panose="05000000000000000000" pitchFamily="2" charset="2"/>
              <a:buChar char="v"/>
            </a:pPr>
            <a:r>
              <a:rPr lang="en-US" sz="3600" dirty="0">
                <a:latin typeface="Constantia" panose="02030602050306030303" pitchFamily="18" charset="0"/>
              </a:rPr>
              <a:t>Recent changes to policy</a:t>
            </a:r>
          </a:p>
          <a:p>
            <a:pPr marL="1031875" lvl="1" indent="-404813">
              <a:buFont typeface="Wingdings" panose="05000000000000000000" pitchFamily="2" charset="2"/>
              <a:buChar char="§"/>
            </a:pPr>
            <a:r>
              <a:rPr lang="en-US" sz="3200" dirty="0">
                <a:latin typeface="Constantia" panose="02030602050306030303" pitchFamily="18" charset="0"/>
              </a:rPr>
              <a:t>Every Student Succeeds Act</a:t>
            </a:r>
          </a:p>
          <a:p>
            <a:pPr marL="1031875" lvl="1" indent="-404813">
              <a:buFont typeface="Wingdings" panose="05000000000000000000" pitchFamily="2" charset="2"/>
              <a:buChar char="§"/>
            </a:pPr>
            <a:r>
              <a:rPr lang="en-US" sz="3200" dirty="0">
                <a:latin typeface="Constantia" panose="02030602050306030303" pitchFamily="18" charset="0"/>
              </a:rPr>
              <a:t>Nevada School Performance Framework</a:t>
            </a:r>
          </a:p>
          <a:p>
            <a:pPr marL="1031875" lvl="1" indent="-404813">
              <a:buFont typeface="Wingdings" panose="05000000000000000000" pitchFamily="2" charset="2"/>
              <a:buChar char="§"/>
            </a:pPr>
            <a:r>
              <a:rPr lang="en-US" sz="3200" dirty="0">
                <a:latin typeface="Constantia" panose="02030602050306030303" pitchFamily="18" charset="0"/>
              </a:rPr>
              <a:t>Local attendance policies</a:t>
            </a:r>
            <a:endParaRPr lang="en-US" sz="1200" dirty="0">
              <a:latin typeface="Constantia" panose="02030602050306030303" pitchFamily="18" charset="0"/>
            </a:endParaRPr>
          </a:p>
          <a:p>
            <a:pPr marL="574675" indent="-574675">
              <a:buFont typeface="Wingdings" panose="05000000000000000000" pitchFamily="2" charset="2"/>
              <a:buChar char="v"/>
            </a:pPr>
            <a:r>
              <a:rPr lang="en-US" sz="3600" dirty="0">
                <a:latin typeface="Constantia" panose="02030602050306030303" pitchFamily="18" charset="0"/>
              </a:rPr>
              <a:t>Grade 3 Readiness (i.e. NV KIDS Read)</a:t>
            </a:r>
          </a:p>
          <a:p>
            <a:pPr marL="574675" indent="-574675">
              <a:buFont typeface="Wingdings" panose="05000000000000000000" pitchFamily="2" charset="2"/>
              <a:buChar char="v"/>
            </a:pPr>
            <a:r>
              <a:rPr lang="en-US" sz="3600" dirty="0">
                <a:latin typeface="Constantia" panose="02030602050306030303" pitchFamily="18" charset="0"/>
              </a:rPr>
              <a:t>Long-standing Early Warning indicator </a:t>
            </a:r>
          </a:p>
          <a:p>
            <a:endParaRPr lang="en-US" dirty="0"/>
          </a:p>
        </p:txBody>
      </p:sp>
      <p:sp>
        <p:nvSpPr>
          <p:cNvPr id="10" name="Title 9"/>
          <p:cNvSpPr>
            <a:spLocks noGrp="1"/>
          </p:cNvSpPr>
          <p:nvPr>
            <p:ph type="title"/>
          </p:nvPr>
        </p:nvSpPr>
        <p:spPr>
          <a:xfrm>
            <a:off x="543425" y="152400"/>
            <a:ext cx="8229600" cy="639762"/>
          </a:xfrm>
        </p:spPr>
        <p:txBody>
          <a:bodyPr>
            <a:normAutofit fontScale="90000"/>
          </a:bodyPr>
          <a:lstStyle/>
          <a:p>
            <a:r>
              <a:rPr lang="en-US" b="1" i="1" dirty="0" smtClean="0">
                <a:solidFill>
                  <a:schemeClr val="accent5">
                    <a:lumMod val="50000"/>
                  </a:schemeClr>
                </a:solidFill>
                <a:latin typeface="Constantia" panose="02030602050306030303" pitchFamily="18" charset="0"/>
              </a:rPr>
              <a:t/>
            </a:r>
            <a:br>
              <a:rPr lang="en-US" b="1" i="1" dirty="0" smtClean="0">
                <a:solidFill>
                  <a:schemeClr val="accent5">
                    <a:lumMod val="50000"/>
                  </a:schemeClr>
                </a:solidFill>
                <a:latin typeface="Constantia" panose="02030602050306030303" pitchFamily="18" charset="0"/>
              </a:rPr>
            </a:br>
            <a:r>
              <a:rPr lang="en-US" b="1" i="1" dirty="0" smtClean="0">
                <a:solidFill>
                  <a:schemeClr val="accent5">
                    <a:lumMod val="50000"/>
                  </a:schemeClr>
                </a:solidFill>
                <a:latin typeface="Constantia" panose="02030602050306030303" pitchFamily="18" charset="0"/>
              </a:rPr>
              <a:t>Why </a:t>
            </a:r>
            <a:r>
              <a:rPr lang="en-US" b="1" i="1" dirty="0">
                <a:solidFill>
                  <a:schemeClr val="accent5">
                    <a:lumMod val="50000"/>
                  </a:schemeClr>
                </a:solidFill>
                <a:latin typeface="Constantia" panose="02030602050306030303" pitchFamily="18" charset="0"/>
              </a:rPr>
              <a:t>focus on attendance now?</a:t>
            </a:r>
            <a:r>
              <a:rPr lang="en-US" i="1" dirty="0">
                <a:solidFill>
                  <a:schemeClr val="accent5">
                    <a:lumMod val="50000"/>
                  </a:schemeClr>
                </a:solidFill>
                <a:latin typeface="Constantia" panose="02030602050306030303" pitchFamily="18" charset="0"/>
              </a:rPr>
              <a:t/>
            </a:r>
            <a:br>
              <a:rPr lang="en-US" i="1" dirty="0">
                <a:solidFill>
                  <a:schemeClr val="accent5">
                    <a:lumMod val="50000"/>
                  </a:schemeClr>
                </a:solidFill>
                <a:latin typeface="Constantia" panose="02030602050306030303" pitchFamily="18" charset="0"/>
              </a:rPr>
            </a:br>
            <a:endParaRPr lang="en-US" dirty="0"/>
          </a:p>
        </p:txBody>
      </p:sp>
    </p:spTree>
    <p:extLst>
      <p:ext uri="{BB962C8B-B14F-4D97-AF65-F5344CB8AC3E}">
        <p14:creationId xmlns:p14="http://schemas.microsoft.com/office/powerpoint/2010/main" val="249280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229600" cy="1219200"/>
          </a:xfrm>
        </p:spPr>
        <p:txBody>
          <a:bodyPr>
            <a:normAutofit fontScale="90000"/>
          </a:bodyPr>
          <a:lstStyle/>
          <a:p>
            <a:r>
              <a:rPr lang="en-US" b="1" i="1" dirty="0" smtClean="0">
                <a:solidFill>
                  <a:schemeClr val="accent5">
                    <a:lumMod val="50000"/>
                  </a:schemeClr>
                </a:solidFill>
                <a:latin typeface="Constantia" panose="02030602050306030303" pitchFamily="18" charset="0"/>
              </a:rPr>
              <a:t/>
            </a:r>
            <a:br>
              <a:rPr lang="en-US" b="1" i="1" dirty="0" smtClean="0">
                <a:solidFill>
                  <a:schemeClr val="accent5">
                    <a:lumMod val="50000"/>
                  </a:schemeClr>
                </a:solidFill>
                <a:latin typeface="Constantia" panose="02030602050306030303" pitchFamily="18" charset="0"/>
              </a:rPr>
            </a:br>
            <a:r>
              <a:rPr lang="en-US" b="1" i="1" dirty="0" smtClean="0">
                <a:solidFill>
                  <a:schemeClr val="accent5">
                    <a:lumMod val="50000"/>
                  </a:schemeClr>
                </a:solidFill>
                <a:latin typeface="Constantia" panose="02030602050306030303" pitchFamily="18" charset="0"/>
              </a:rPr>
              <a:t>Why </a:t>
            </a:r>
            <a:r>
              <a:rPr lang="en-US" b="1" i="1" dirty="0">
                <a:solidFill>
                  <a:schemeClr val="accent5">
                    <a:lumMod val="50000"/>
                  </a:schemeClr>
                </a:solidFill>
                <a:latin typeface="Constantia" panose="02030602050306030303" pitchFamily="18" charset="0"/>
              </a:rPr>
              <a:t>do students miss school  in early grades?   </a:t>
            </a:r>
            <a:br>
              <a:rPr lang="en-US" b="1" i="1" dirty="0">
                <a:solidFill>
                  <a:schemeClr val="accent5">
                    <a:lumMod val="50000"/>
                  </a:schemeClr>
                </a:solidFill>
                <a:latin typeface="Constantia" panose="02030602050306030303" pitchFamily="18" charset="0"/>
              </a:rPr>
            </a:br>
            <a:endParaRPr lang="en-US" dirty="0"/>
          </a:p>
        </p:txBody>
      </p:sp>
      <p:pic>
        <p:nvPicPr>
          <p:cNvPr id="6" name="Content Placeholder 5" descr="Lightbulb with question marks" title="Pictu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2529681"/>
            <a:ext cx="2514600" cy="2514600"/>
          </a:xfrm>
          <a:prstGeom prst="rect">
            <a:avLst/>
          </a:prstGeom>
        </p:spPr>
      </p:pic>
    </p:spTree>
    <p:extLst>
      <p:ext uri="{BB962C8B-B14F-4D97-AF65-F5344CB8AC3E}">
        <p14:creationId xmlns:p14="http://schemas.microsoft.com/office/powerpoint/2010/main" val="2599260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Attendenance codes and percentages for student absences 2017-2018" title="Attendance Codes WCSD 2017-18 Chart"/>
          <p:cNvGraphicFramePr>
            <a:graphicFrameLocks/>
          </p:cNvGraphicFramePr>
          <p:nvPr>
            <p:extLst>
              <p:ext uri="{D42A27DB-BD31-4B8C-83A1-F6EECF244321}">
                <p14:modId xmlns:p14="http://schemas.microsoft.com/office/powerpoint/2010/main" val="2890409626"/>
              </p:ext>
            </p:extLst>
          </p:nvPr>
        </p:nvGraphicFramePr>
        <p:xfrm>
          <a:off x="152400" y="152400"/>
          <a:ext cx="88392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46037"/>
            <a:ext cx="8229600" cy="1143000"/>
          </a:xfrm>
        </p:spPr>
        <p:txBody>
          <a:bodyPr>
            <a:normAutofit fontScale="90000"/>
          </a:bodyPr>
          <a:lstStyle/>
          <a:p>
            <a:pPr>
              <a:defRPr sz="2200" b="0" i="0" u="none" strike="noStrike" kern="1200" spc="0" baseline="0">
                <a:solidFill>
                  <a:prstClr val="black">
                    <a:lumMod val="95000"/>
                    <a:lumOff val="5000"/>
                  </a:prstClr>
                </a:solidFill>
                <a:latin typeface="+mn-lt"/>
                <a:ea typeface="+mn-ea"/>
                <a:cs typeface="+mn-cs"/>
              </a:defRPr>
            </a:pPr>
            <a:r>
              <a:rPr lang="en-US" sz="2400" dirty="0">
                <a:solidFill>
                  <a:schemeClr val="tx1">
                    <a:lumMod val="95000"/>
                    <a:lumOff val="5000"/>
                  </a:schemeClr>
                </a:solidFill>
              </a:rPr>
              <a:t/>
            </a:r>
            <a:br>
              <a:rPr lang="en-US" sz="2400" dirty="0">
                <a:solidFill>
                  <a:schemeClr val="tx1">
                    <a:lumMod val="95000"/>
                    <a:lumOff val="5000"/>
                  </a:schemeClr>
                </a:solidFill>
              </a:rPr>
            </a:br>
            <a:r>
              <a:rPr lang="en-US" sz="2400" dirty="0">
                <a:solidFill>
                  <a:schemeClr val="tx1">
                    <a:lumMod val="95000"/>
                    <a:lumOff val="5000"/>
                  </a:schemeClr>
                </a:solidFill>
              </a:rPr>
              <a:t>Attendance Codes for </a:t>
            </a:r>
            <a:r>
              <a:rPr lang="en-US" sz="2400" dirty="0" err="1">
                <a:solidFill>
                  <a:schemeClr val="tx1">
                    <a:lumMod val="95000"/>
                    <a:lumOff val="5000"/>
                  </a:schemeClr>
                </a:solidFill>
              </a:rPr>
              <a:t>WCSD</a:t>
            </a:r>
            <a:r>
              <a:rPr lang="en-US" sz="2400" dirty="0">
                <a:solidFill>
                  <a:schemeClr val="tx1">
                    <a:lumMod val="95000"/>
                    <a:lumOff val="5000"/>
                  </a:schemeClr>
                </a:solidFill>
              </a:rPr>
              <a:t> Elementary School Absences in 2017-18</a:t>
            </a:r>
            <a:br>
              <a:rPr lang="en-US" sz="2400" dirty="0">
                <a:solidFill>
                  <a:schemeClr val="tx1">
                    <a:lumMod val="95000"/>
                    <a:lumOff val="5000"/>
                  </a:schemeClr>
                </a:solidFill>
              </a:rPr>
            </a:br>
            <a:r>
              <a:rPr lang="en-US" dirty="0">
                <a:solidFill>
                  <a:schemeClr val="tx1">
                    <a:lumMod val="95000"/>
                    <a:lumOff val="5000"/>
                  </a:schemeClr>
                </a:solidFill>
              </a:rPr>
              <a:t/>
            </a:r>
            <a:br>
              <a:rPr lang="en-US" dirty="0">
                <a:solidFill>
                  <a:schemeClr val="tx1">
                    <a:lumMod val="95000"/>
                    <a:lumOff val="5000"/>
                  </a:schemeClr>
                </a:solidFill>
              </a:rPr>
            </a:br>
            <a:endParaRPr lang="en-US" dirty="0"/>
          </a:p>
        </p:txBody>
      </p:sp>
    </p:spTree>
    <p:extLst>
      <p:ext uri="{BB962C8B-B14F-4D97-AF65-F5344CB8AC3E}">
        <p14:creationId xmlns:p14="http://schemas.microsoft.com/office/powerpoint/2010/main" val="74393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5" name="Rectangle 39"/>
          <p:cNvSpPr>
            <a:spLocks noChangeArrowheads="1"/>
          </p:cNvSpPr>
          <p:nvPr/>
        </p:nvSpPr>
        <p:spPr bwMode="auto">
          <a:xfrm>
            <a:off x="200422" y="974441"/>
            <a:ext cx="8791178" cy="5150185"/>
          </a:xfrm>
          <a:prstGeom prst="rect">
            <a:avLst/>
          </a:prstGeom>
          <a:noFill/>
          <a:ln w="9525">
            <a:noFill/>
            <a:miter lim="800000"/>
            <a:headEnd/>
            <a:tailEnd/>
          </a:ln>
        </p:spPr>
        <p:txBody>
          <a:bodyPr/>
          <a:lstStyle/>
          <a:p>
            <a:r>
              <a:rPr lang="en-US" sz="3200" b="1" dirty="0" smtClean="0">
                <a:solidFill>
                  <a:schemeClr val="accent6">
                    <a:lumMod val="75000"/>
                  </a:schemeClr>
                </a:solidFill>
                <a:latin typeface="Constantia" panose="02030602050306030303" pitchFamily="18" charset="0"/>
              </a:rPr>
              <a:t>Average </a:t>
            </a:r>
            <a:r>
              <a:rPr lang="en-US" sz="3200" b="1" dirty="0">
                <a:solidFill>
                  <a:schemeClr val="accent6">
                    <a:lumMod val="75000"/>
                  </a:schemeClr>
                </a:solidFill>
                <a:latin typeface="Constantia" panose="02030602050306030303" pitchFamily="18" charset="0"/>
              </a:rPr>
              <a:t>Daily Attendance</a:t>
            </a:r>
            <a:r>
              <a:rPr lang="en-US" sz="3200" b="1" dirty="0" smtClean="0">
                <a:solidFill>
                  <a:schemeClr val="accent6">
                    <a:lumMod val="75000"/>
                  </a:schemeClr>
                </a:solidFill>
                <a:latin typeface="Constantia" panose="02030602050306030303" pitchFamily="18" charset="0"/>
              </a:rPr>
              <a:t>:</a:t>
            </a:r>
            <a:r>
              <a:rPr lang="en-US" sz="3200" dirty="0" smtClean="0">
                <a:latin typeface="Constantia" panose="02030602050306030303" pitchFamily="18" charset="0"/>
              </a:rPr>
              <a:t> Percent </a:t>
            </a:r>
            <a:r>
              <a:rPr lang="en-US" sz="3200" dirty="0">
                <a:latin typeface="Constantia" panose="02030602050306030303" pitchFamily="18" charset="0"/>
              </a:rPr>
              <a:t>of a school’s student body that attends on a typical day. </a:t>
            </a:r>
            <a:endParaRPr lang="en-US" sz="3200" dirty="0" smtClean="0">
              <a:latin typeface="Constantia" panose="02030602050306030303" pitchFamily="18" charset="0"/>
            </a:endParaRPr>
          </a:p>
          <a:p>
            <a:r>
              <a:rPr lang="en-US" sz="1000" dirty="0">
                <a:latin typeface="Constantia" panose="02030602050306030303" pitchFamily="18" charset="0"/>
              </a:rPr>
              <a:t> </a:t>
            </a:r>
          </a:p>
          <a:p>
            <a:r>
              <a:rPr lang="en-US" sz="3200" b="1" dirty="0">
                <a:solidFill>
                  <a:schemeClr val="accent5"/>
                </a:solidFill>
                <a:latin typeface="Constantia" panose="02030602050306030303" pitchFamily="18" charset="0"/>
              </a:rPr>
              <a:t>Truancy:</a:t>
            </a:r>
            <a:r>
              <a:rPr lang="en-US" sz="3200" b="1" dirty="0">
                <a:latin typeface="Constantia" panose="02030602050306030303" pitchFamily="18" charset="0"/>
              </a:rPr>
              <a:t> </a:t>
            </a:r>
            <a:r>
              <a:rPr lang="en-US" sz="3200" dirty="0" smtClean="0">
                <a:latin typeface="Constantia" panose="02030602050306030303" pitchFamily="18" charset="0"/>
              </a:rPr>
              <a:t>Percent of students who </a:t>
            </a:r>
            <a:r>
              <a:rPr lang="en-US" sz="3200" dirty="0">
                <a:latin typeface="Constantia" panose="02030602050306030303" pitchFamily="18" charset="0"/>
              </a:rPr>
              <a:t>miss school without an excuse. </a:t>
            </a:r>
            <a:endParaRPr lang="en-US" sz="3200" dirty="0" smtClean="0">
              <a:latin typeface="Constantia" panose="02030602050306030303" pitchFamily="18" charset="0"/>
            </a:endParaRPr>
          </a:p>
          <a:p>
            <a:endParaRPr lang="en-US" sz="1000" dirty="0" smtClean="0">
              <a:latin typeface="Constantia" panose="02030602050306030303" pitchFamily="18" charset="0"/>
            </a:endParaRPr>
          </a:p>
          <a:p>
            <a:r>
              <a:rPr lang="en-US" sz="3200" b="1" dirty="0">
                <a:solidFill>
                  <a:schemeClr val="accent4">
                    <a:lumMod val="75000"/>
                  </a:schemeClr>
                </a:solidFill>
                <a:latin typeface="Constantia" panose="02030602050306030303" pitchFamily="18" charset="0"/>
              </a:rPr>
              <a:t>Chronic </a:t>
            </a:r>
            <a:r>
              <a:rPr lang="en-US" sz="3200" b="1" dirty="0" smtClean="0">
                <a:solidFill>
                  <a:schemeClr val="accent4">
                    <a:lumMod val="75000"/>
                  </a:schemeClr>
                </a:solidFill>
                <a:latin typeface="Constantia" panose="02030602050306030303" pitchFamily="18" charset="0"/>
              </a:rPr>
              <a:t>Absenteeism: </a:t>
            </a:r>
            <a:r>
              <a:rPr lang="en-US" sz="3200" dirty="0" smtClean="0">
                <a:latin typeface="Constantia" panose="02030602050306030303" pitchFamily="18" charset="0"/>
              </a:rPr>
              <a:t>Percent of students who miss 10% or more of days enrolled, regardless of reason for the absence. </a:t>
            </a:r>
            <a:r>
              <a:rPr lang="en-US" sz="3200" dirty="0">
                <a:latin typeface="Constantia" panose="02030602050306030303" pitchFamily="18" charset="0"/>
              </a:rPr>
              <a:t> </a:t>
            </a:r>
            <a:endParaRPr lang="en-US" sz="3200" dirty="0" smtClean="0">
              <a:latin typeface="Constantia" panose="02030602050306030303" pitchFamily="18" charset="0"/>
            </a:endParaRPr>
          </a:p>
          <a:p>
            <a:endParaRPr lang="en-US" sz="800" dirty="0" smtClean="0">
              <a:latin typeface="Constantia" panose="02030602050306030303" pitchFamily="18" charset="0"/>
            </a:endParaRPr>
          </a:p>
          <a:p>
            <a:pPr marL="914400" indent="-449263">
              <a:buFont typeface="Arial" panose="020B0604020202020204" pitchFamily="34" charset="0"/>
              <a:buChar char="•"/>
            </a:pPr>
            <a:r>
              <a:rPr lang="en-US" sz="2800" dirty="0">
                <a:latin typeface="Constantia" panose="02030602050306030303" pitchFamily="18" charset="0"/>
              </a:rPr>
              <a:t>Equates to missing </a:t>
            </a:r>
            <a:r>
              <a:rPr lang="en-US" sz="2800" dirty="0">
                <a:solidFill>
                  <a:srgbClr val="7030A0"/>
                </a:solidFill>
                <a:latin typeface="Constantia" panose="02030602050306030303" pitchFamily="18" charset="0"/>
              </a:rPr>
              <a:t>2 days a month </a:t>
            </a:r>
            <a:r>
              <a:rPr lang="en-US" sz="2800" dirty="0">
                <a:latin typeface="Constantia" panose="02030602050306030303" pitchFamily="18" charset="0"/>
              </a:rPr>
              <a:t>or 18 days over 180 day school year.</a:t>
            </a:r>
          </a:p>
          <a:p>
            <a:endParaRPr lang="en-US" sz="3200" dirty="0">
              <a:latin typeface="Constantia" panose="02030602050306030303" pitchFamily="18" charset="0"/>
            </a:endParaRPr>
          </a:p>
          <a:p>
            <a:endParaRPr lang="en-US" sz="3200" dirty="0" smtClean="0">
              <a:latin typeface="Constantia" panose="02030602050306030303" pitchFamily="18" charset="0"/>
            </a:endParaRPr>
          </a:p>
        </p:txBody>
      </p:sp>
      <p:sp>
        <p:nvSpPr>
          <p:cNvPr id="11" name="Rectangle 2"/>
          <p:cNvSpPr>
            <a:spLocks noGrp="1" noChangeArrowheads="1"/>
          </p:cNvSpPr>
          <p:nvPr>
            <p:ph type="title"/>
          </p:nvPr>
        </p:nvSpPr>
        <p:spPr>
          <a:xfrm>
            <a:off x="184806" y="0"/>
            <a:ext cx="8826847" cy="1020762"/>
          </a:xfrm>
          <a:noFill/>
          <a:ln/>
        </p:spPr>
        <p:txBody>
          <a:bodyPr/>
          <a:lstStyle/>
          <a:p>
            <a:pPr algn="l"/>
            <a:r>
              <a:rPr lang="en-US" b="1" dirty="0" smtClean="0">
                <a:solidFill>
                  <a:schemeClr val="accent5">
                    <a:lumMod val="50000"/>
                  </a:schemeClr>
                </a:solidFill>
                <a:latin typeface="Constantia" panose="02030602050306030303" pitchFamily="18" charset="0"/>
              </a:rPr>
              <a:t>Key Definitions</a:t>
            </a:r>
            <a:endParaRPr lang="en-US"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830252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2" name="Picture 1" descr="Images of students talking" title="Picture"/>
          <p:cNvPicPr>
            <a:picLocks noChangeAspect="1"/>
          </p:cNvPicPr>
          <p:nvPr/>
        </p:nvPicPr>
        <p:blipFill rotWithShape="1">
          <a:blip r:embed="rId3">
            <a:extLst>
              <a:ext uri="{28A0092B-C50C-407E-A947-70E740481C1C}">
                <a14:useLocalDpi xmlns:a14="http://schemas.microsoft.com/office/drawing/2010/main" val="0"/>
              </a:ext>
            </a:extLst>
          </a:blip>
          <a:srcRect t="25682" b="19661"/>
          <a:stretch/>
        </p:blipFill>
        <p:spPr>
          <a:xfrm>
            <a:off x="3657600" y="4381500"/>
            <a:ext cx="5210467" cy="1646973"/>
          </a:xfrm>
          <a:prstGeom prst="rect">
            <a:avLst/>
          </a:prstGeom>
        </p:spPr>
      </p:pic>
      <p:sp>
        <p:nvSpPr>
          <p:cNvPr id="92" name="Shape 92"/>
          <p:cNvSpPr txBox="1">
            <a:spLocks noGrp="1"/>
          </p:cNvSpPr>
          <p:nvPr>
            <p:ph type="title" idx="4294967295"/>
          </p:nvPr>
        </p:nvSpPr>
        <p:spPr>
          <a:xfrm>
            <a:off x="304800" y="2224514"/>
            <a:ext cx="8936250" cy="2980472"/>
          </a:xfrm>
          <a:prstGeom prst="rect">
            <a:avLst/>
          </a:prstGeom>
        </p:spPr>
        <p:txBody>
          <a:bodyPr spcFirstLastPara="1" vert="horz" wrap="square" lIns="91425" tIns="91425" rIns="91425" bIns="91425" numCol="1" anchor="t" anchorCtr="0" compatLnSpc="1">
            <a:prstTxWarp prst="textArchUp">
              <a:avLst>
                <a:gd name="adj" fmla="val 10796156"/>
              </a:avLst>
            </a:prstTxWarp>
            <a:noAutofit/>
          </a:bodyPr>
          <a:lstStyle/>
          <a:p>
            <a: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t> Is attendance more important in </a:t>
            </a:r>
            <a:b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br>
            <a: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t>  elementary, middle, or high school? </a:t>
            </a:r>
            <a:b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br>
            <a: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t>Why?</a:t>
            </a:r>
            <a:br>
              <a:rPr lang="en" sz="3900" b="1" i="1" dirty="0" smtClean="0">
                <a:solidFill>
                  <a:schemeClr val="accent6">
                    <a:lumMod val="75000"/>
                  </a:schemeClr>
                </a:solidFill>
                <a:latin typeface="Constantia" panose="02030602050306030303" pitchFamily="18" charset="0"/>
                <a:ea typeface="Times New Roman"/>
                <a:cs typeface="Times New Roman"/>
                <a:sym typeface="Times New Roman"/>
              </a:rPr>
            </a:br>
            <a:endParaRPr sz="3900" b="1" i="1" dirty="0">
              <a:solidFill>
                <a:schemeClr val="accent6">
                  <a:lumMod val="75000"/>
                </a:schemeClr>
              </a:solidFill>
              <a:latin typeface="Constantia" panose="02030602050306030303" pitchFamily="18" charset="0"/>
              <a:ea typeface="Times New Roman"/>
              <a:cs typeface="Times New Roman"/>
              <a:sym typeface="Times New Roman"/>
            </a:endParaRPr>
          </a:p>
        </p:txBody>
      </p:sp>
      <p:sp>
        <p:nvSpPr>
          <p:cNvPr id="93" name="Shape 93"/>
          <p:cNvSpPr txBox="1">
            <a:spLocks noGrp="1"/>
          </p:cNvSpPr>
          <p:nvPr>
            <p:ph type="body" idx="4294967295"/>
          </p:nvPr>
        </p:nvSpPr>
        <p:spPr>
          <a:xfrm>
            <a:off x="457200" y="1676400"/>
            <a:ext cx="8974350" cy="3733801"/>
          </a:xfrm>
          <a:prstGeom prst="rect">
            <a:avLst/>
          </a:prstGeom>
        </p:spPr>
        <p:txBody>
          <a:bodyPr spcFirstLastPara="1" vert="horz" wrap="square" lIns="91425" tIns="91425" rIns="91425" bIns="91425" numCol="1" anchor="t" anchorCtr="0" compatLnSpc="1">
            <a:prstTxWarp prst="textNoShape">
              <a:avLst/>
            </a:prstTxWarp>
            <a:noAutofit/>
          </a:bodyPr>
          <a:lstStyle/>
          <a:p>
            <a:pPr marL="461963" indent="-461963">
              <a:buSzPct val="100000"/>
              <a:buFont typeface="+mj-lt"/>
              <a:buAutoNum type="arabicPeriod"/>
            </a:pPr>
            <a:r>
              <a:rPr lang="en" sz="3600" dirty="0">
                <a:latin typeface="Constantia" panose="02030602050306030303" pitchFamily="18" charset="0"/>
                <a:ea typeface="Times New Roman"/>
                <a:cs typeface="Times New Roman"/>
                <a:sym typeface="Times New Roman"/>
              </a:rPr>
              <a:t>Take </a:t>
            </a:r>
            <a:r>
              <a:rPr lang="en" sz="3600" dirty="0" smtClean="0">
                <a:latin typeface="Constantia" panose="02030602050306030303" pitchFamily="18" charset="0"/>
                <a:ea typeface="Times New Roman"/>
                <a:cs typeface="Times New Roman"/>
                <a:sym typeface="Times New Roman"/>
              </a:rPr>
              <a:t>1 minute to </a:t>
            </a:r>
            <a:r>
              <a:rPr lang="en" sz="3600" dirty="0">
                <a:latin typeface="Constantia" panose="02030602050306030303" pitchFamily="18" charset="0"/>
                <a:ea typeface="Times New Roman"/>
                <a:cs typeface="Times New Roman"/>
                <a:sym typeface="Times New Roman"/>
              </a:rPr>
              <a:t>think </a:t>
            </a:r>
            <a:r>
              <a:rPr lang="en" sz="3600" dirty="0" smtClean="0">
                <a:latin typeface="Constantia" panose="02030602050306030303" pitchFamily="18" charset="0"/>
                <a:ea typeface="Times New Roman"/>
                <a:cs typeface="Times New Roman"/>
                <a:sym typeface="Times New Roman"/>
              </a:rPr>
              <a:t>about your responses to the question above. </a:t>
            </a:r>
            <a:endParaRPr lang="en" sz="3600" dirty="0">
              <a:latin typeface="Constantia" panose="02030602050306030303" pitchFamily="18" charset="0"/>
              <a:ea typeface="Times New Roman"/>
              <a:cs typeface="Times New Roman"/>
              <a:sym typeface="Times New Roman"/>
            </a:endParaRPr>
          </a:p>
          <a:p>
            <a:pPr marL="461963" indent="-461963">
              <a:buSzPct val="100000"/>
              <a:buFont typeface="+mj-lt"/>
              <a:buAutoNum type="arabicPeriod"/>
            </a:pPr>
            <a:r>
              <a:rPr lang="en" sz="3600" dirty="0" smtClean="0">
                <a:latin typeface="Constantia" panose="02030602050306030303" pitchFamily="18" charset="0"/>
                <a:ea typeface="Times New Roman"/>
                <a:cs typeface="Times New Roman"/>
                <a:sym typeface="Times New Roman"/>
              </a:rPr>
              <a:t>Write your responses on a sticky note</a:t>
            </a:r>
          </a:p>
          <a:p>
            <a:pPr marL="461963" indent="-461963">
              <a:buSzPct val="100000"/>
              <a:buFont typeface="+mj-lt"/>
              <a:buAutoNum type="arabicPeriod"/>
            </a:pPr>
            <a:r>
              <a:rPr lang="en" sz="3600" dirty="0" smtClean="0">
                <a:latin typeface="Constantia" panose="02030602050306030303" pitchFamily="18" charset="0"/>
                <a:ea typeface="Times New Roman"/>
                <a:cs typeface="Times New Roman"/>
                <a:sym typeface="Times New Roman"/>
              </a:rPr>
              <a:t>Share your ideas with a partner</a:t>
            </a:r>
          </a:p>
          <a:p>
            <a:pPr marL="461963" indent="-461963">
              <a:spcBef>
                <a:spcPts val="1600"/>
              </a:spcBef>
              <a:buSzPct val="100000"/>
              <a:buFont typeface="+mj-lt"/>
              <a:buAutoNum type="arabicPeriod"/>
            </a:pPr>
            <a:r>
              <a:rPr lang="en" sz="3600" dirty="0" smtClean="0">
                <a:latin typeface="Constantia" panose="02030602050306030303" pitchFamily="18" charset="0"/>
                <a:ea typeface="Times New Roman"/>
                <a:cs typeface="Times New Roman"/>
                <a:sym typeface="Times New Roman"/>
              </a:rPr>
              <a:t>Be prepared to                                           share outloud</a:t>
            </a:r>
          </a:p>
        </p:txBody>
      </p:sp>
    </p:spTree>
    <p:extLst>
      <p:ext uri="{BB962C8B-B14F-4D97-AF65-F5344CB8AC3E}">
        <p14:creationId xmlns:p14="http://schemas.microsoft.com/office/powerpoint/2010/main" val="391636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5016758"/>
          </a:xfrm>
          <a:prstGeom prst="rect">
            <a:avLst/>
          </a:prstGeom>
          <a:noFill/>
        </p:spPr>
        <p:txBody>
          <a:bodyPr wrap="square" rtlCol="0">
            <a:spAutoFit/>
          </a:bodyPr>
          <a:lstStyle/>
          <a:p>
            <a:pPr marL="914400" indent="-457200">
              <a:buFontTx/>
              <a:buAutoNum type="arabicPeriod"/>
            </a:pPr>
            <a:r>
              <a:rPr lang="en-US" sz="3600" dirty="0">
                <a:solidFill>
                  <a:srgbClr val="7030A0"/>
                </a:solidFill>
                <a:latin typeface="Constantia" panose="02030602050306030303" pitchFamily="18" charset="0"/>
              </a:rPr>
              <a:t>Only unexcused absences are a </a:t>
            </a:r>
            <a:r>
              <a:rPr lang="en-US" sz="3600" dirty="0" smtClean="0">
                <a:solidFill>
                  <a:srgbClr val="7030A0"/>
                </a:solidFill>
                <a:latin typeface="Constantia" panose="02030602050306030303" pitchFamily="18" charset="0"/>
              </a:rPr>
              <a:t>problem</a:t>
            </a:r>
          </a:p>
          <a:p>
            <a:pPr marL="914400" indent="-457200"/>
            <a:endParaRPr lang="en-US" sz="800" dirty="0">
              <a:latin typeface="Constantia" panose="02030602050306030303" pitchFamily="18" charset="0"/>
            </a:endParaRPr>
          </a:p>
          <a:p>
            <a:pPr marL="914400" lvl="0" indent="-457200">
              <a:buFont typeface="+mj-lt"/>
              <a:buAutoNum type="arabicPeriod" startAt="2"/>
            </a:pPr>
            <a:r>
              <a:rPr lang="en-US" sz="3600" dirty="0" smtClean="0">
                <a:solidFill>
                  <a:schemeClr val="accent1">
                    <a:lumMod val="50000"/>
                  </a:schemeClr>
                </a:solidFill>
                <a:latin typeface="Constantia" panose="02030602050306030303" pitchFamily="18" charset="0"/>
              </a:rPr>
              <a:t>Parent &amp; teacher belief that # </a:t>
            </a:r>
            <a:r>
              <a:rPr lang="en-US" sz="3600" dirty="0">
                <a:solidFill>
                  <a:schemeClr val="accent1">
                    <a:lumMod val="50000"/>
                  </a:schemeClr>
                </a:solidFill>
                <a:latin typeface="Constantia" panose="02030602050306030303" pitchFamily="18" charset="0"/>
              </a:rPr>
              <a:t>of days absent is less for their </a:t>
            </a:r>
            <a:r>
              <a:rPr lang="en-US" sz="3600" dirty="0" smtClean="0">
                <a:solidFill>
                  <a:schemeClr val="accent1">
                    <a:lumMod val="50000"/>
                  </a:schemeClr>
                </a:solidFill>
                <a:latin typeface="Constantia" panose="02030602050306030303" pitchFamily="18" charset="0"/>
              </a:rPr>
              <a:t>children compared to other students</a:t>
            </a:r>
            <a:endParaRPr lang="en-US" sz="3600" dirty="0">
              <a:solidFill>
                <a:schemeClr val="accent1">
                  <a:lumMod val="50000"/>
                </a:schemeClr>
              </a:solidFill>
              <a:latin typeface="Constantia" panose="02030602050306030303" pitchFamily="18" charset="0"/>
            </a:endParaRPr>
          </a:p>
          <a:p>
            <a:pPr marL="914400" lvl="0" indent="-457200"/>
            <a:endParaRPr lang="en-US" sz="800" dirty="0">
              <a:latin typeface="Constantia" panose="02030602050306030303" pitchFamily="18" charset="0"/>
            </a:endParaRPr>
          </a:p>
          <a:p>
            <a:pPr marL="914400" lvl="0" indent="-457200">
              <a:buFont typeface="+mj-lt"/>
              <a:buAutoNum type="arabicPeriod" startAt="3"/>
            </a:pPr>
            <a:r>
              <a:rPr lang="en-US" sz="3600" dirty="0">
                <a:solidFill>
                  <a:schemeClr val="accent3">
                    <a:lumMod val="50000"/>
                  </a:schemeClr>
                </a:solidFill>
                <a:latin typeface="Constantia" panose="02030602050306030303" pitchFamily="18" charset="0"/>
              </a:rPr>
              <a:t>Sporadic </a:t>
            </a:r>
            <a:r>
              <a:rPr lang="en-US" sz="3600" dirty="0" smtClean="0">
                <a:solidFill>
                  <a:schemeClr val="accent3">
                    <a:lumMod val="50000"/>
                  </a:schemeClr>
                </a:solidFill>
                <a:latin typeface="Constantia" panose="02030602050306030303" pitchFamily="18" charset="0"/>
              </a:rPr>
              <a:t>absences </a:t>
            </a:r>
            <a:r>
              <a:rPr lang="en-US" sz="3600" dirty="0">
                <a:solidFill>
                  <a:schemeClr val="accent3">
                    <a:lumMod val="50000"/>
                  </a:schemeClr>
                </a:solidFill>
                <a:latin typeface="Constantia" panose="02030602050306030303" pitchFamily="18" charset="0"/>
              </a:rPr>
              <a:t>aren’t a </a:t>
            </a:r>
            <a:r>
              <a:rPr lang="en-US" sz="3600" dirty="0" smtClean="0">
                <a:solidFill>
                  <a:schemeClr val="accent3">
                    <a:lumMod val="50000"/>
                  </a:schemeClr>
                </a:solidFill>
                <a:latin typeface="Constantia" panose="02030602050306030303" pitchFamily="18" charset="0"/>
              </a:rPr>
              <a:t>problem</a:t>
            </a:r>
          </a:p>
          <a:p>
            <a:pPr marL="914400" lvl="0" indent="-457200"/>
            <a:endParaRPr lang="en-US" sz="800" dirty="0">
              <a:latin typeface="Constantia" panose="02030602050306030303" pitchFamily="18" charset="0"/>
            </a:endParaRPr>
          </a:p>
          <a:p>
            <a:pPr marL="914400" lvl="0" indent="-457200">
              <a:buFont typeface="+mj-lt"/>
              <a:buAutoNum type="arabicPeriod" startAt="4"/>
            </a:pPr>
            <a:r>
              <a:rPr lang="en-US" sz="3600" dirty="0">
                <a:solidFill>
                  <a:schemeClr val="accent2">
                    <a:lumMod val="75000"/>
                  </a:schemeClr>
                </a:solidFill>
                <a:latin typeface="Constantia" panose="02030602050306030303" pitchFamily="18" charset="0"/>
              </a:rPr>
              <a:t>Attendance only matters in later </a:t>
            </a:r>
            <a:r>
              <a:rPr lang="en-US" sz="3600" dirty="0" smtClean="0">
                <a:solidFill>
                  <a:schemeClr val="accent2">
                    <a:lumMod val="75000"/>
                  </a:schemeClr>
                </a:solidFill>
                <a:latin typeface="Constantia" panose="02030602050306030303" pitchFamily="18" charset="0"/>
              </a:rPr>
              <a:t>grades</a:t>
            </a:r>
          </a:p>
          <a:p>
            <a:pPr marL="914400" lvl="0" indent="-457200"/>
            <a:endParaRPr lang="en-US" sz="800" dirty="0" smtClean="0">
              <a:latin typeface="Constantia" panose="02030602050306030303" pitchFamily="18" charset="0"/>
            </a:endParaRPr>
          </a:p>
          <a:p>
            <a:pPr marL="914400" indent="-457200">
              <a:buFont typeface="+mj-lt"/>
              <a:buAutoNum type="arabicPeriod" startAt="5"/>
            </a:pPr>
            <a:r>
              <a:rPr lang="en-US" sz="3600" dirty="0">
                <a:solidFill>
                  <a:schemeClr val="accent1">
                    <a:lumMod val="75000"/>
                  </a:schemeClr>
                </a:solidFill>
                <a:latin typeface="Constantia" panose="02030602050306030303" pitchFamily="18" charset="0"/>
              </a:rPr>
              <a:t>Attendance in early grades is not critical to academic and well-being </a:t>
            </a:r>
            <a:r>
              <a:rPr lang="en-US" sz="3600" dirty="0" smtClean="0">
                <a:solidFill>
                  <a:schemeClr val="accent1">
                    <a:lumMod val="75000"/>
                  </a:schemeClr>
                </a:solidFill>
                <a:latin typeface="Constantia" panose="02030602050306030303" pitchFamily="18" charset="0"/>
              </a:rPr>
              <a:t>outcomes</a:t>
            </a:r>
            <a:endParaRPr lang="en-US" sz="3600" dirty="0">
              <a:solidFill>
                <a:schemeClr val="accent1">
                  <a:lumMod val="75000"/>
                </a:schemeClr>
              </a:solidFill>
              <a:latin typeface="Constantia" panose="02030602050306030303" pitchFamily="18" charset="0"/>
            </a:endParaRPr>
          </a:p>
        </p:txBody>
      </p:sp>
      <p:sp>
        <p:nvSpPr>
          <p:cNvPr id="4098" name="Rectangle 2"/>
          <p:cNvSpPr>
            <a:spLocks noGrp="1" noChangeArrowheads="1"/>
          </p:cNvSpPr>
          <p:nvPr>
            <p:ph type="title"/>
          </p:nvPr>
        </p:nvSpPr>
        <p:spPr>
          <a:xfrm>
            <a:off x="317153" y="-1"/>
            <a:ext cx="8826847" cy="979109"/>
          </a:xfrm>
          <a:noFill/>
          <a:ln/>
        </p:spPr>
        <p:txBody>
          <a:bodyPr>
            <a:normAutofit/>
          </a:bodyPr>
          <a:lstStyle/>
          <a:p>
            <a:pPr algn="l"/>
            <a:r>
              <a:rPr lang="en-US" sz="4000" b="1" dirty="0" smtClean="0">
                <a:solidFill>
                  <a:schemeClr val="accent5">
                    <a:lumMod val="50000"/>
                  </a:schemeClr>
                </a:solidFill>
                <a:latin typeface="Constantia" panose="02030602050306030303" pitchFamily="18" charset="0"/>
              </a:rPr>
              <a:t>Five Common Attendance </a:t>
            </a:r>
            <a:r>
              <a:rPr lang="en-US" sz="4000" b="1" i="1" dirty="0" smtClean="0">
                <a:solidFill>
                  <a:schemeClr val="accent5">
                    <a:lumMod val="50000"/>
                  </a:schemeClr>
                </a:solidFill>
                <a:latin typeface="Constantia" panose="02030602050306030303" pitchFamily="18" charset="0"/>
              </a:rPr>
              <a:t>Myths</a:t>
            </a:r>
            <a:endParaRPr lang="en-US" sz="4000" i="1" dirty="0">
              <a:solidFill>
                <a:schemeClr val="accent5">
                  <a:lumMod val="50000"/>
                </a:schemeClr>
              </a:solidFill>
              <a:latin typeface="Constantia" panose="02030602050306030303" pitchFamily="18" charset="0"/>
            </a:endParaRPr>
          </a:p>
        </p:txBody>
      </p:sp>
    </p:spTree>
    <p:extLst>
      <p:ext uri="{BB962C8B-B14F-4D97-AF65-F5344CB8AC3E}">
        <p14:creationId xmlns:p14="http://schemas.microsoft.com/office/powerpoint/2010/main" val="398377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Chart showing students by grade level who were chronically absent in 2017-18" title="Percent of WCSD Students Chronically Absent by Grade Level, 2017-18"/>
          <p:cNvGraphicFramePr>
            <a:graphicFrameLocks/>
          </p:cNvGraphicFramePr>
          <p:nvPr>
            <p:extLst>
              <p:ext uri="{D42A27DB-BD31-4B8C-83A1-F6EECF244321}">
                <p14:modId xmlns:p14="http://schemas.microsoft.com/office/powerpoint/2010/main" val="1023819431"/>
              </p:ext>
            </p:extLst>
          </p:nvPr>
        </p:nvGraphicFramePr>
        <p:xfrm>
          <a:off x="76200" y="152400"/>
          <a:ext cx="8915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152400"/>
            <a:ext cx="8229600" cy="1066800"/>
          </a:xfrm>
        </p:spPr>
        <p:txBody>
          <a:bodyPr>
            <a:normAutofit fontScale="90000"/>
          </a:bodyPr>
          <a:lstStyle/>
          <a:p>
            <a:pPr>
              <a:defRPr sz="2400" b="0" i="0" u="none" strike="noStrike" kern="1200" spc="0" baseline="0">
                <a:solidFill>
                  <a:prstClr val="black"/>
                </a:solidFill>
                <a:latin typeface="+mn-lt"/>
                <a:ea typeface="+mn-ea"/>
                <a:cs typeface="+mn-cs"/>
              </a:defRPr>
            </a:pPr>
            <a:r>
              <a:rPr lang="en-US" sz="2400" dirty="0"/>
              <a:t>Percent of </a:t>
            </a:r>
            <a:r>
              <a:rPr lang="en-US" sz="2400" dirty="0" err="1"/>
              <a:t>WCSD</a:t>
            </a:r>
            <a:r>
              <a:rPr lang="en-US" sz="2400" dirty="0"/>
              <a:t> Students Chronically Absent </a:t>
            </a:r>
            <a:r>
              <a:rPr lang="en-US" sz="2400" dirty="0" smtClean="0"/>
              <a:t/>
            </a:r>
            <a:br>
              <a:rPr lang="en-US" sz="2400" dirty="0" smtClean="0"/>
            </a:br>
            <a:r>
              <a:rPr lang="en-US" sz="2400" dirty="0" smtClean="0"/>
              <a:t>by </a:t>
            </a:r>
            <a:r>
              <a:rPr lang="en-US" sz="2400" dirty="0"/>
              <a:t>Grade Level, 2017-18.</a:t>
            </a:r>
            <a:br>
              <a:rPr lang="en-US" sz="2400" dirty="0"/>
            </a:br>
            <a:endParaRPr lang="en-US" dirty="0"/>
          </a:p>
        </p:txBody>
      </p:sp>
    </p:spTree>
    <p:extLst>
      <p:ext uri="{BB962C8B-B14F-4D97-AF65-F5344CB8AC3E}">
        <p14:creationId xmlns:p14="http://schemas.microsoft.com/office/powerpoint/2010/main" val="1024139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e of Ed Revis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ED Deep Look Template" id="{4C3FCD74-B426-4825-81DD-082CEF9501D6}" vid="{F26740B7-7D21-45EB-81F0-4F1CF87BF0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SPED Deep Look Template</Template>
  <TotalTime>29920</TotalTime>
  <Words>2559</Words>
  <Application>Microsoft Office PowerPoint</Application>
  <PresentationFormat>On-screen Show (4:3)</PresentationFormat>
  <Paragraphs>288</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Constantia</vt:lpstr>
      <vt:lpstr>Times New Roman</vt:lpstr>
      <vt:lpstr>Wingdings</vt:lpstr>
      <vt:lpstr>State of Ed Revised</vt:lpstr>
      <vt:lpstr>Missing school is  not a big deal, right? </vt:lpstr>
      <vt:lpstr>Discussion Topics</vt:lpstr>
      <vt:lpstr> Why focus on attendance now? </vt:lpstr>
      <vt:lpstr> Why do students miss school  in early grades?    </vt:lpstr>
      <vt:lpstr> Attendance Codes for WCSD Elementary School Absences in 2017-18  </vt:lpstr>
      <vt:lpstr>Key Definitions</vt:lpstr>
      <vt:lpstr> Is attendance more important in    elementary, middle, or high school?  Why? </vt:lpstr>
      <vt:lpstr>Five Common Attendance Myths</vt:lpstr>
      <vt:lpstr>Percent of WCSD Students Chronically Absent  by Grade Level, 2017-18. </vt:lpstr>
      <vt:lpstr>Percent of WCSD K-3 Students Chronically Absent by Race, 2017-18 </vt:lpstr>
      <vt:lpstr>Percent of WCSD K-3 Students Chronically Absent by Subgroup,  2017-18. </vt:lpstr>
      <vt:lpstr>Percent of Grade 3 SBAC Test Takers Scoring At or Above Standard (AL 3 and 4) on English Language Arts by Number of Years Chronically Absent  in Kindergarten Through Grade 2. </vt:lpstr>
      <vt:lpstr>Percent of Students Chronically Absent 1 or More Years in Grades K-2 Scoring At or Above Standard (AL 3 and 4) on Grade 3 SBAC English Language Arts  </vt:lpstr>
      <vt:lpstr>Percent of Grade 3 SBAC Test Takers Scoring At or Above Standard (AL 3 and 4) on Mathematics by Number of Years Chronically Absent in Kindergarten Through Grade 2. </vt:lpstr>
      <vt:lpstr> Percent of Students Chronically Absent 1 or More Years in Grades K-2 Scoring At or Above Standard (AL 3 and 4) on Grade 3 SBAC Mathematics.  </vt:lpstr>
      <vt:lpstr>Slide 16</vt:lpstr>
      <vt:lpstr> Family-School Partnerships </vt:lpstr>
      <vt:lpstr>Characteristics of Strong Family-School Partnerships</vt:lpstr>
      <vt:lpstr>Strengthening Family-School Partnerships: Tips for Educators</vt:lpstr>
      <vt:lpstr>Strengthening Family-School Partnerships: Tips for Educators</vt:lpstr>
      <vt:lpstr>Slide 21</vt:lpstr>
      <vt:lpstr>Encouraging Attendance:  Tips for Parents</vt:lpstr>
      <vt:lpstr>Encouraging Attendance:  Tips for Parents</vt:lpstr>
      <vt:lpstr> Commit to be an… </vt:lpstr>
      <vt:lpstr> In summary… </vt:lpstr>
      <vt:lpstr>Slide 26</vt:lpstr>
    </vt:vector>
  </TitlesOfParts>
  <Company>WCSD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RTI2 Year Two Evaluation</dc:title>
  <dc:creator>Techsup</dc:creator>
  <cp:lastModifiedBy>Devencenzi, Dorthy</cp:lastModifiedBy>
  <cp:revision>1119</cp:revision>
  <cp:lastPrinted>2018-09-07T19:01:57Z</cp:lastPrinted>
  <dcterms:created xsi:type="dcterms:W3CDTF">2009-12-17T18:09:19Z</dcterms:created>
  <dcterms:modified xsi:type="dcterms:W3CDTF">2022-01-31T23:24:25Z</dcterms:modified>
</cp:coreProperties>
</file>